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9"/>
  </p:notesMasterIdLst>
  <p:sldIdLst>
    <p:sldId id="256" r:id="rId2"/>
    <p:sldId id="303" r:id="rId3"/>
    <p:sldId id="304" r:id="rId4"/>
    <p:sldId id="307" r:id="rId5"/>
    <p:sldId id="308" r:id="rId6"/>
    <p:sldId id="306" r:id="rId7"/>
    <p:sldId id="310" r:id="rId8"/>
    <p:sldId id="311" r:id="rId9"/>
    <p:sldId id="312" r:id="rId10"/>
    <p:sldId id="313" r:id="rId11"/>
    <p:sldId id="309" r:id="rId12"/>
    <p:sldId id="321" r:id="rId13"/>
    <p:sldId id="323" r:id="rId14"/>
    <p:sldId id="324" r:id="rId15"/>
    <p:sldId id="325" r:id="rId16"/>
    <p:sldId id="330" r:id="rId17"/>
    <p:sldId id="322" r:id="rId18"/>
    <p:sldId id="329" r:id="rId19"/>
    <p:sldId id="315" r:id="rId20"/>
    <p:sldId id="319" r:id="rId21"/>
    <p:sldId id="317" r:id="rId22"/>
    <p:sldId id="336" r:id="rId23"/>
    <p:sldId id="335" r:id="rId24"/>
    <p:sldId id="328" r:id="rId25"/>
    <p:sldId id="327" r:id="rId26"/>
    <p:sldId id="318" r:id="rId27"/>
    <p:sldId id="320" r:id="rId28"/>
  </p:sldIdLst>
  <p:sldSz cx="9144000" cy="5143500" type="screen16x9"/>
  <p:notesSz cx="6858000" cy="9144000"/>
  <p:embeddedFontLst>
    <p:embeddedFont>
      <p:font typeface="Arial Black" panose="020B0A04020102020204" pitchFamily="34" charset="0"/>
      <p:bold r:id="rId30"/>
    </p:embeddedFont>
    <p:embeddedFont>
      <p:font typeface="Bahnschrift SemiBold" panose="020B0502040204020203" pitchFamily="34" charset="0"/>
      <p:bold r:id="rId31"/>
    </p:embeddedFont>
    <p:embeddedFont>
      <p:font typeface="Bebas Neue" panose="020B0606020202050201" pitchFamily="34" charset="0"/>
      <p:regular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Impact" panose="020B0806030902050204" pitchFamily="34" charset="0"/>
      <p:regular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FECF"/>
    <a:srgbClr val="68FEE1"/>
    <a:srgbClr val="6AD6FC"/>
    <a:srgbClr val="62D6FA"/>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06EAA-EFF6-4DFB-8A8B-4F8978D88ACE}">
  <a:tblStyle styleId="{EFA06EAA-EFF6-4DFB-8A8B-4F8978D88A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67" autoAdjust="0"/>
  </p:normalViewPr>
  <p:slideViewPr>
    <p:cSldViewPr snapToGrid="0">
      <p:cViewPr varScale="1">
        <p:scale>
          <a:sx n="57" d="100"/>
          <a:sy n="57" d="100"/>
        </p:scale>
        <p:origin x="1219" y="62"/>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362203-26A1-4845-AC74-88B1BB853311}" type="doc">
      <dgm:prSet loTypeId="urn:microsoft.com/office/officeart/2005/8/layout/vList2" loCatId="list" qsTypeId="urn:microsoft.com/office/officeart/2005/8/quickstyle/simple2" qsCatId="simple" csTypeId="urn:microsoft.com/office/officeart/2005/8/colors/accent0_3" csCatId="mainScheme" phldr="1"/>
      <dgm:spPr/>
      <dgm:t>
        <a:bodyPr/>
        <a:lstStyle/>
        <a:p>
          <a:endParaRPr lang="en-US"/>
        </a:p>
      </dgm:t>
    </dgm:pt>
    <dgm:pt modelId="{B58FD3BC-7CB0-4355-9896-A91DADFD5378}">
      <dgm:prSet/>
      <dgm:spPr>
        <a:ln>
          <a:solidFill>
            <a:schemeClr val="accent6">
              <a:lumMod val="95000"/>
            </a:schemeClr>
          </a:solidFill>
        </a:ln>
      </dgm:spPr>
      <dgm:t>
        <a:bodyPr/>
        <a:lstStyle/>
        <a:p>
          <a:r>
            <a:rPr lang="en-US" b="0" i="0" dirty="0"/>
            <a:t>		       </a:t>
          </a:r>
          <a:r>
            <a:rPr lang="en-US" b="0" i="0" dirty="0">
              <a:latin typeface="Impact" panose="020B0806030902050204" pitchFamily="34" charset="0"/>
            </a:rPr>
            <a:t>Project Presentation</a:t>
          </a:r>
          <a:endParaRPr lang="en-US" dirty="0">
            <a:latin typeface="Impact" panose="020B0806030902050204" pitchFamily="34" charset="0"/>
          </a:endParaRPr>
        </a:p>
      </dgm:t>
    </dgm:pt>
    <dgm:pt modelId="{4996469C-6339-4454-93C7-ECF30B59A447}" type="parTrans" cxnId="{0413F7FE-6126-408D-8E9A-61DB19B50769}">
      <dgm:prSet/>
      <dgm:spPr/>
      <dgm:t>
        <a:bodyPr/>
        <a:lstStyle/>
        <a:p>
          <a:endParaRPr lang="en-US"/>
        </a:p>
      </dgm:t>
    </dgm:pt>
    <dgm:pt modelId="{AD4D6E53-3363-4B0D-BDEE-472251157796}" type="sibTrans" cxnId="{0413F7FE-6126-408D-8E9A-61DB19B50769}">
      <dgm:prSet/>
      <dgm:spPr/>
      <dgm:t>
        <a:bodyPr/>
        <a:lstStyle/>
        <a:p>
          <a:endParaRPr lang="en-US"/>
        </a:p>
      </dgm:t>
    </dgm:pt>
    <dgm:pt modelId="{3B03956F-CBA0-47E5-A3D6-399F0E122E3C}" type="pres">
      <dgm:prSet presAssocID="{D1362203-26A1-4845-AC74-88B1BB853311}" presName="linear" presStyleCnt="0">
        <dgm:presLayoutVars>
          <dgm:animLvl val="lvl"/>
          <dgm:resizeHandles val="exact"/>
        </dgm:presLayoutVars>
      </dgm:prSet>
      <dgm:spPr/>
    </dgm:pt>
    <dgm:pt modelId="{7B7CC425-DCCC-4290-99CE-B5FE92D8E5FC}" type="pres">
      <dgm:prSet presAssocID="{B58FD3BC-7CB0-4355-9896-A91DADFD5378}" presName="parentText" presStyleLbl="node1" presStyleIdx="0" presStyleCnt="1" custScaleX="98594" custLinFactNeighborX="-703" custLinFactNeighborY="-66108">
        <dgm:presLayoutVars>
          <dgm:chMax val="0"/>
          <dgm:bulletEnabled val="1"/>
        </dgm:presLayoutVars>
      </dgm:prSet>
      <dgm:spPr/>
    </dgm:pt>
  </dgm:ptLst>
  <dgm:cxnLst>
    <dgm:cxn modelId="{B0FB1C61-F962-4BF5-B15F-BA5EE56FFF9D}" type="presOf" srcId="{D1362203-26A1-4845-AC74-88B1BB853311}" destId="{3B03956F-CBA0-47E5-A3D6-399F0E122E3C}" srcOrd="0" destOrd="0" presId="urn:microsoft.com/office/officeart/2005/8/layout/vList2"/>
    <dgm:cxn modelId="{DFFA74CC-AD5C-485F-BC84-569A69ADC424}" type="presOf" srcId="{B58FD3BC-7CB0-4355-9896-A91DADFD5378}" destId="{7B7CC425-DCCC-4290-99CE-B5FE92D8E5FC}" srcOrd="0" destOrd="0" presId="urn:microsoft.com/office/officeart/2005/8/layout/vList2"/>
    <dgm:cxn modelId="{0413F7FE-6126-408D-8E9A-61DB19B50769}" srcId="{D1362203-26A1-4845-AC74-88B1BB853311}" destId="{B58FD3BC-7CB0-4355-9896-A91DADFD5378}" srcOrd="0" destOrd="0" parTransId="{4996469C-6339-4454-93C7-ECF30B59A447}" sibTransId="{AD4D6E53-3363-4B0D-BDEE-472251157796}"/>
    <dgm:cxn modelId="{48A31791-7D8C-47B5-932B-2FC687F998E9}" type="presParOf" srcId="{3B03956F-CBA0-47E5-A3D6-399F0E122E3C}" destId="{7B7CC425-DCCC-4290-99CE-B5FE92D8E5F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CC425-DCCC-4290-99CE-B5FE92D8E5FC}">
      <dsp:nvSpPr>
        <dsp:cNvPr id="0" name=""/>
        <dsp:cNvSpPr/>
      </dsp:nvSpPr>
      <dsp:spPr>
        <a:xfrm>
          <a:off x="0" y="0"/>
          <a:ext cx="7025414" cy="503685"/>
        </a:xfrm>
        <a:prstGeom prst="roundRect">
          <a:avLst/>
        </a:prstGeom>
        <a:solidFill>
          <a:schemeClr val="dk2">
            <a:hueOff val="0"/>
            <a:satOff val="0"/>
            <a:lumOff val="0"/>
            <a:alphaOff val="0"/>
          </a:schemeClr>
        </a:solidFill>
        <a:ln w="38100" cap="flat" cmpd="sng" algn="ctr">
          <a:solidFill>
            <a:schemeClr val="accent6">
              <a:lumMod val="9500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		       </a:t>
          </a:r>
          <a:r>
            <a:rPr lang="en-US" sz="2100" b="0" i="0" kern="1200" dirty="0">
              <a:latin typeface="Impact" panose="020B0806030902050204" pitchFamily="34" charset="0"/>
            </a:rPr>
            <a:t>Project Presentation</a:t>
          </a:r>
          <a:endParaRPr lang="en-US" sz="2100" kern="1200" dirty="0">
            <a:latin typeface="Impact" panose="020B0806030902050204" pitchFamily="34" charset="0"/>
          </a:endParaRPr>
        </a:p>
      </dsp:txBody>
      <dsp:txXfrm>
        <a:off x="24588" y="24588"/>
        <a:ext cx="6976238" cy="4545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037578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Proposal discusses about main theme of the online home services, numerous services provided and how the ordering and delivery of services takes place.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Online system for household services can be used by any authorized user intending to seek for household services through an ingenious web based system or a mobile application.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provide an authenticated and authorized login module for the users such as service seekers, service providers and the admin, by providing appropriate credentials at the time of registration.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develop a web based online system for opting household services and to develop an identical mobile application for opting the services.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design an interactive User Interface for seeking services on the go. To provide a secured online payment gateway for service seekers.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acknowledge the conformation of services opted by the users.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1663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MOHSS is a leading multiple service provider catering to your 360 service needs with quality guaranteed. </a:t>
            </a: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With MOHSS web portal you can book your desired home service like electrician, plumber, carpenter, cleaner, painter, AC repair, Washing machine repair, and so many other services which serve directly to your door step in your desired timeslot and on affordable prices. </a:t>
            </a: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way MOHSS makes your life easy and full of comfort and we strive to serve all the maintenance requirements of customers and be a platform as a one stop solution for maintenance work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265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MOHSS is a leading multiple service provider catering to your 360 service needs with quality guaranteed. </a:t>
            </a: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With MOHSS web portal you can book your desired home service like electrician, plumber, carpenter, cleaner, painter, AC repair, Washing machine repair, and so many other services which serve directly to your door step in your desired timeslot and on affordable prices. </a:t>
            </a: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way MOHSS makes your life easy and full of comfort and we strive to serve all the maintenance requirements of customers and be a platform as a one stop solution for maintenance work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0382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9194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7545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980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grpSp>
        <p:nvGrpSpPr>
          <p:cNvPr id="1857" name="Google Shape;1857;p24"/>
          <p:cNvGrpSpPr/>
          <p:nvPr/>
        </p:nvGrpSpPr>
        <p:grpSpPr>
          <a:xfrm>
            <a:off x="-204734" y="-75520"/>
            <a:ext cx="2174200" cy="985488"/>
            <a:chOff x="-223784" y="-6"/>
            <a:chExt cx="2174200"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55" name="Google Shape;1855;p24"/>
          <p:cNvSpPr txBox="1">
            <a:spLocks noGrp="1"/>
          </p:cNvSpPr>
          <p:nvPr>
            <p:ph type="ctrTitle"/>
          </p:nvPr>
        </p:nvSpPr>
        <p:spPr>
          <a:xfrm>
            <a:off x="916299" y="286643"/>
            <a:ext cx="7125600" cy="201521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dk2"/>
                </a:solidFill>
              </a:rPr>
              <a:t>Maha-Nagar Online Home Services System (MOHSS)</a:t>
            </a:r>
            <a:endParaRPr dirty="0">
              <a:solidFill>
                <a:schemeClr val="dk2"/>
              </a:solidFill>
            </a:endParaRPr>
          </a:p>
        </p:txBody>
      </p:sp>
      <p:graphicFrame>
        <p:nvGraphicFramePr>
          <p:cNvPr id="3" name="Diagram 2">
            <a:extLst>
              <a:ext uri="{FF2B5EF4-FFF2-40B4-BE49-F238E27FC236}">
                <a16:creationId xmlns:a16="http://schemas.microsoft.com/office/drawing/2014/main" id="{BF2C45F9-801F-4110-A4F0-05929331E720}"/>
              </a:ext>
            </a:extLst>
          </p:cNvPr>
          <p:cNvGraphicFramePr/>
          <p:nvPr>
            <p:extLst>
              <p:ext uri="{D42A27DB-BD31-4B8C-83A1-F6EECF244321}">
                <p14:modId xmlns:p14="http://schemas.microsoft.com/office/powerpoint/2010/main" val="2147528890"/>
              </p:ext>
            </p:extLst>
          </p:nvPr>
        </p:nvGraphicFramePr>
        <p:xfrm>
          <a:off x="916299" y="2299826"/>
          <a:ext cx="7125600" cy="51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A08D5D2B-B37E-487B-B7D5-65FD678EB886}"/>
              </a:ext>
            </a:extLst>
          </p:cNvPr>
          <p:cNvSpPr txBox="1"/>
          <p:nvPr/>
        </p:nvSpPr>
        <p:spPr>
          <a:xfrm>
            <a:off x="916299" y="3142845"/>
            <a:ext cx="2214969" cy="738664"/>
          </a:xfrm>
          <a:prstGeom prst="rect">
            <a:avLst/>
          </a:prstGeom>
          <a:noFill/>
        </p:spPr>
        <p:txBody>
          <a:bodyPr wrap="square" rtlCol="0">
            <a:spAutoFit/>
          </a:bodyPr>
          <a:lstStyle>
            <a:defPPr marR="0" lvl="0" algn="l" rtl="0">
              <a:lnSpc>
                <a:spcPct val="100000"/>
              </a:lnSpc>
              <a:spcBef>
                <a:spcPts val="0"/>
              </a:spcBef>
              <a:spcAft>
                <a:spcPts val="0"/>
              </a:spcAft>
            </a:defPPr>
            <a:lvl1pPr>
              <a:defRPr>
                <a:solidFill>
                  <a:schemeClr val="bg2"/>
                </a:solidFill>
                <a:effectLst>
                  <a:outerShdw blurRad="38100" dist="38100" dir="2700000" algn="tl">
                    <a:srgbClr val="000000">
                      <a:alpha val="43137"/>
                    </a:srgbClr>
                  </a:outerShdw>
                </a:effectLst>
              </a:defRPr>
            </a:lvl1pPr>
          </a:lstStyle>
          <a:p>
            <a:r>
              <a:rPr lang="en-US" b="1" dirty="0">
                <a:solidFill>
                  <a:schemeClr val="bg2">
                    <a:lumMod val="20000"/>
                    <a:lumOff val="80000"/>
                  </a:schemeClr>
                </a:solidFill>
              </a:rPr>
              <a:t>Submitted</a:t>
            </a:r>
            <a:r>
              <a:rPr lang="en-US" dirty="0"/>
              <a:t> </a:t>
            </a:r>
            <a:r>
              <a:rPr lang="en-US" b="1" dirty="0">
                <a:solidFill>
                  <a:schemeClr val="bg2">
                    <a:lumMod val="20000"/>
                    <a:lumOff val="80000"/>
                  </a:schemeClr>
                </a:solidFill>
              </a:rPr>
              <a:t>by:</a:t>
            </a:r>
            <a:endParaRPr lang="en-US" dirty="0"/>
          </a:p>
          <a:p>
            <a:r>
              <a:rPr lang="en-US" b="1" dirty="0">
                <a:solidFill>
                  <a:schemeClr val="bg2">
                    <a:lumMod val="20000"/>
                    <a:lumOff val="80000"/>
                  </a:schemeClr>
                </a:solidFill>
              </a:rPr>
              <a:t>Jay</a:t>
            </a:r>
            <a:r>
              <a:rPr lang="en-US" dirty="0"/>
              <a:t> </a:t>
            </a:r>
            <a:r>
              <a:rPr lang="en-US" b="1" dirty="0">
                <a:solidFill>
                  <a:schemeClr val="bg2">
                    <a:lumMod val="20000"/>
                    <a:lumOff val="80000"/>
                  </a:schemeClr>
                </a:solidFill>
              </a:rPr>
              <a:t>Shyam</a:t>
            </a:r>
            <a:r>
              <a:rPr lang="en-US" dirty="0"/>
              <a:t> </a:t>
            </a:r>
            <a:r>
              <a:rPr lang="en-US" b="1" dirty="0">
                <a:solidFill>
                  <a:schemeClr val="bg2">
                    <a:lumMod val="20000"/>
                    <a:lumOff val="80000"/>
                  </a:schemeClr>
                </a:solidFill>
              </a:rPr>
              <a:t>Patel</a:t>
            </a:r>
          </a:p>
          <a:p>
            <a:r>
              <a:rPr lang="en-US" b="1" dirty="0">
                <a:solidFill>
                  <a:schemeClr val="bg2">
                    <a:lumMod val="20000"/>
                    <a:lumOff val="80000"/>
                  </a:schemeClr>
                </a:solidFill>
              </a:rPr>
              <a:t>BCA</a:t>
            </a:r>
            <a:r>
              <a:rPr lang="en-US" dirty="0"/>
              <a:t> </a:t>
            </a:r>
            <a:r>
              <a:rPr lang="en-US" b="1" dirty="0">
                <a:solidFill>
                  <a:schemeClr val="bg2">
                    <a:lumMod val="20000"/>
                    <a:lumOff val="80000"/>
                  </a:schemeClr>
                </a:solidFill>
              </a:rPr>
              <a:t>4th</a:t>
            </a:r>
            <a:r>
              <a:rPr lang="en-US" dirty="0"/>
              <a:t>  </a:t>
            </a:r>
            <a:r>
              <a:rPr lang="en-US" b="1" dirty="0">
                <a:solidFill>
                  <a:schemeClr val="bg2">
                    <a:lumMod val="20000"/>
                    <a:lumOff val="80000"/>
                  </a:schemeClr>
                </a:solidFill>
              </a:rPr>
              <a:t>Semester</a:t>
            </a:r>
          </a:p>
        </p:txBody>
      </p:sp>
      <p:sp>
        <p:nvSpPr>
          <p:cNvPr id="22" name="TextBox 21">
            <a:extLst>
              <a:ext uri="{FF2B5EF4-FFF2-40B4-BE49-F238E27FC236}">
                <a16:creationId xmlns:a16="http://schemas.microsoft.com/office/drawing/2014/main" id="{F3744857-EBF3-46C6-872D-BB19DE5DD3E5}"/>
              </a:ext>
            </a:extLst>
          </p:cNvPr>
          <p:cNvSpPr txBox="1"/>
          <p:nvPr/>
        </p:nvSpPr>
        <p:spPr>
          <a:xfrm>
            <a:off x="5453556" y="3142845"/>
            <a:ext cx="2774145" cy="1097736"/>
          </a:xfrm>
          <a:prstGeom prst="rect">
            <a:avLst/>
          </a:prstGeom>
          <a:noFill/>
        </p:spPr>
        <p:txBody>
          <a:bodyPr wrap="square" rtlCol="0">
            <a:spAutoFit/>
          </a:bodyPr>
          <a:lstStyle/>
          <a:p>
            <a:r>
              <a:rPr lang="en-US" b="1" dirty="0">
                <a:solidFill>
                  <a:schemeClr val="bg2">
                    <a:lumMod val="20000"/>
                    <a:lumOff val="80000"/>
                  </a:schemeClr>
                </a:solidFill>
                <a:effectLst>
                  <a:outerShdw blurRad="38100" dist="38100" dir="2700000" algn="tl">
                    <a:srgbClr val="000000">
                      <a:alpha val="43137"/>
                    </a:srgbClr>
                  </a:outerShdw>
                </a:effectLst>
              </a:rPr>
              <a:t>Submitted to:</a:t>
            </a:r>
          </a:p>
          <a:p>
            <a:r>
              <a:rPr lang="en-US" b="1" dirty="0">
                <a:solidFill>
                  <a:schemeClr val="bg2">
                    <a:lumMod val="20000"/>
                    <a:lumOff val="80000"/>
                  </a:schemeClr>
                </a:solidFill>
                <a:effectLst>
                  <a:outerShdw blurRad="38100" dist="38100" dir="2700000" algn="tl">
                    <a:srgbClr val="000000">
                      <a:alpha val="43137"/>
                    </a:srgbClr>
                  </a:outerShdw>
                </a:effectLst>
              </a:rPr>
              <a:t>BCA Department </a:t>
            </a:r>
          </a:p>
          <a:p>
            <a:r>
              <a:rPr lang="en-US" b="1" dirty="0">
                <a:solidFill>
                  <a:schemeClr val="bg2">
                    <a:lumMod val="20000"/>
                    <a:lumOff val="80000"/>
                  </a:schemeClr>
                </a:solidFill>
                <a:effectLst>
                  <a:outerShdw blurRad="38100" dist="38100" dir="2700000" algn="tl">
                    <a:srgbClr val="000000">
                      <a:alpha val="43137"/>
                    </a:srgbClr>
                  </a:outerShdw>
                </a:effectLst>
              </a:rPr>
              <a:t>Kathmandu </a:t>
            </a:r>
            <a:r>
              <a:rPr lang="en-US" b="1" dirty="0" err="1">
                <a:solidFill>
                  <a:schemeClr val="bg2">
                    <a:lumMod val="20000"/>
                    <a:lumOff val="80000"/>
                  </a:schemeClr>
                </a:solidFill>
                <a:effectLst>
                  <a:outerShdw blurRad="38100" dist="38100" dir="2700000" algn="tl">
                    <a:srgbClr val="000000">
                      <a:alpha val="43137"/>
                    </a:srgbClr>
                  </a:outerShdw>
                </a:effectLst>
              </a:rPr>
              <a:t>BernHardt</a:t>
            </a:r>
            <a:r>
              <a:rPr lang="en-US" b="1" dirty="0">
                <a:solidFill>
                  <a:schemeClr val="bg2">
                    <a:lumMod val="20000"/>
                    <a:lumOff val="80000"/>
                  </a:schemeClr>
                </a:solidFill>
                <a:effectLst>
                  <a:outerShdw blurRad="38100" dist="38100" dir="2700000" algn="tl">
                    <a:srgbClr val="000000">
                      <a:alpha val="43137"/>
                    </a:srgbClr>
                  </a:outerShdw>
                </a:effectLst>
              </a:rPr>
              <a:t> College </a:t>
            </a:r>
          </a:p>
          <a:p>
            <a:r>
              <a:rPr lang="en-US" b="1" dirty="0" err="1">
                <a:solidFill>
                  <a:schemeClr val="bg2">
                    <a:lumMod val="20000"/>
                    <a:lumOff val="80000"/>
                  </a:schemeClr>
                </a:solidFill>
                <a:effectLst>
                  <a:outerShdw blurRad="38100" dist="38100" dir="2700000" algn="tl">
                    <a:srgbClr val="000000">
                      <a:alpha val="43137"/>
                    </a:srgbClr>
                  </a:outerShdw>
                </a:effectLst>
              </a:rPr>
              <a:t>Bafal</a:t>
            </a:r>
            <a:r>
              <a:rPr lang="en-US" b="1" dirty="0">
                <a:solidFill>
                  <a:schemeClr val="bg2">
                    <a:lumMod val="20000"/>
                    <a:lumOff val="80000"/>
                  </a:schemeClr>
                </a:solidFill>
                <a:effectLst>
                  <a:outerShdw blurRad="38100" dist="38100" dir="2700000" algn="tl">
                    <a:srgbClr val="000000">
                      <a:alpha val="43137"/>
                    </a:srgbClr>
                  </a:outerShdw>
                </a:effectLst>
              </a:rPr>
              <a:t>, Kathmandu</a:t>
            </a:r>
            <a:endParaRPr lang="en-US" b="1" baseline="30000" dirty="0">
              <a:solidFill>
                <a:schemeClr val="bg2">
                  <a:lumMod val="20000"/>
                  <a:lumOff val="80000"/>
                </a:schemeClr>
              </a:solidFill>
              <a:effectLst>
                <a:outerShdw blurRad="38100" dist="38100" dir="2700000" algn="tl">
                  <a:srgbClr val="000000">
                    <a:alpha val="43137"/>
                  </a:srgbClr>
                </a:outerShdw>
              </a:effectLst>
            </a:endParaRPr>
          </a:p>
          <a:p>
            <a:endParaRPr lang="en-US" baseline="30000" dirty="0"/>
          </a:p>
        </p:txBody>
      </p:sp>
      <p:sp>
        <p:nvSpPr>
          <p:cNvPr id="4" name="TextBox 3">
            <a:extLst>
              <a:ext uri="{FF2B5EF4-FFF2-40B4-BE49-F238E27FC236}">
                <a16:creationId xmlns:a16="http://schemas.microsoft.com/office/drawing/2014/main" id="{64B8AEF0-5D54-4175-81CF-A09AC4ECDF6D}"/>
              </a:ext>
            </a:extLst>
          </p:cNvPr>
          <p:cNvSpPr txBox="1"/>
          <p:nvPr/>
        </p:nvSpPr>
        <p:spPr>
          <a:xfrm>
            <a:off x="301616" y="4525136"/>
            <a:ext cx="374660" cy="307777"/>
          </a:xfrm>
          <a:prstGeom prst="rect">
            <a:avLst/>
          </a:prstGeom>
          <a:noFill/>
        </p:spPr>
        <p:txBody>
          <a:bodyPr wrap="square" rtlCol="0">
            <a:spAutoFit/>
          </a:bodyPr>
          <a:lstStyle/>
          <a:p>
            <a:r>
              <a:rPr lang="en-US" dirty="0">
                <a:solidFill>
                  <a:schemeClr val="bg2">
                    <a:lumMod val="20000"/>
                    <a:lumOff val="80000"/>
                  </a:schemeClr>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Feasibility study</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457200" lvl="1" indent="0">
              <a:lnSpc>
                <a:spcPct val="107000"/>
              </a:lnSpc>
              <a:spcBef>
                <a:spcPts val="200"/>
              </a:spcBef>
              <a:buClrTx/>
              <a:buNone/>
            </a:pPr>
            <a:endParaRPr lang="en-US" sz="800" b="1" dirty="0">
              <a:solidFill>
                <a:schemeClr val="bg1">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457200" lvl="1" indent="0">
              <a:lnSpc>
                <a:spcPct val="107000"/>
              </a:lnSpc>
              <a:spcBef>
                <a:spcPts val="200"/>
              </a:spcBef>
              <a:buClrTx/>
              <a:buNone/>
            </a:pPr>
            <a:r>
              <a:rPr lang="en-US" sz="1800" b="1" dirty="0">
                <a:solidFill>
                  <a:schemeClr val="bg1">
                    <a:lumMod val="50000"/>
                  </a:schemeClr>
                </a:solidFill>
                <a:latin typeface="Arial Black" panose="020B0A04020102020204" pitchFamily="34" charset="0"/>
                <a:ea typeface="Times New Roman" panose="02020603050405020304" pitchFamily="18" charset="0"/>
                <a:cs typeface="Times New Roman" panose="02020603050405020304" pitchFamily="18" charset="0"/>
              </a:rPr>
              <a:t>Feasibility Study</a:t>
            </a:r>
          </a:p>
          <a:p>
            <a:pPr marL="857250" lvl="1" indent="-400050">
              <a:lnSpc>
                <a:spcPct val="107000"/>
              </a:lnSpc>
              <a:spcBef>
                <a:spcPts val="200"/>
              </a:spcBef>
              <a:buClrTx/>
              <a:buFont typeface="+mj-lt"/>
              <a:buAutoNum type="romanUcPeriod"/>
            </a:pPr>
            <a:r>
              <a:rPr lang="en-US" sz="18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Technical Feasibility</a:t>
            </a:r>
          </a:p>
          <a:p>
            <a:pPr marL="457200" lvl="1" indent="0">
              <a:lnSpc>
                <a:spcPct val="107000"/>
              </a:lnSpc>
              <a:spcBef>
                <a:spcPts val="200"/>
              </a:spcBef>
              <a:buClrTx/>
              <a:buNone/>
            </a:pPr>
            <a:r>
              <a:rPr lang="en-US" sz="18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	</a:t>
            </a:r>
            <a:r>
              <a:rPr lang="en-US" sz="14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This system is technically feasible to develop since the technology required to 	develop the system is adequate and available.</a:t>
            </a:r>
            <a:endParaRPr lang="en-US" sz="18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endParaRPr>
          </a:p>
          <a:p>
            <a:pPr marL="857250" lvl="1" indent="-400050">
              <a:lnSpc>
                <a:spcPct val="107000"/>
              </a:lnSpc>
              <a:spcBef>
                <a:spcPts val="200"/>
              </a:spcBef>
              <a:buClrTx/>
              <a:buFont typeface="+mj-lt"/>
              <a:buAutoNum type="romanUcPeriod" startAt="2"/>
            </a:pPr>
            <a:r>
              <a:rPr lang="en-US" sz="18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Operational Feasibility</a:t>
            </a:r>
          </a:p>
          <a:p>
            <a:pPr marL="457200" lvl="1" indent="0">
              <a:lnSpc>
                <a:spcPct val="107000"/>
              </a:lnSpc>
              <a:spcBef>
                <a:spcPts val="200"/>
              </a:spcBef>
              <a:buClrTx/>
              <a:buNone/>
            </a:pPr>
            <a:r>
              <a:rPr lang="en-US" sz="18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	</a:t>
            </a:r>
            <a:r>
              <a:rPr lang="en-US" sz="14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This system is operationally feasible as well since it would meet its objective.</a:t>
            </a:r>
          </a:p>
          <a:p>
            <a:pPr marL="857250" lvl="1" indent="-400050">
              <a:lnSpc>
                <a:spcPct val="107000"/>
              </a:lnSpc>
              <a:spcBef>
                <a:spcPts val="200"/>
              </a:spcBef>
              <a:buClrTx/>
              <a:buFont typeface="+mj-lt"/>
              <a:buAutoNum type="romanUcPeriod" startAt="3"/>
            </a:pPr>
            <a:r>
              <a:rPr lang="en-US" sz="18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Economic Feasibility</a:t>
            </a:r>
          </a:p>
          <a:p>
            <a:pPr marL="457200" lvl="1" indent="0">
              <a:lnSpc>
                <a:spcPct val="107000"/>
              </a:lnSpc>
              <a:spcBef>
                <a:spcPts val="200"/>
              </a:spcBef>
              <a:buClrTx/>
              <a:buNone/>
            </a:pPr>
            <a:r>
              <a:rPr lang="en-US" sz="18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	</a:t>
            </a:r>
            <a:r>
              <a:rPr lang="en-US" sz="14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This system is economically feasible as the most of the resource used in this system 	will be open-source.</a:t>
            </a:r>
            <a:endParaRPr lang="en-US" sz="18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8206790"/>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Architecture design</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pic>
        <p:nvPicPr>
          <p:cNvPr id="4" name="Picture 3">
            <a:extLst>
              <a:ext uri="{FF2B5EF4-FFF2-40B4-BE49-F238E27FC236}">
                <a16:creationId xmlns:a16="http://schemas.microsoft.com/office/drawing/2014/main" id="{64A8B9AD-A51A-FD0D-1CBE-0F941300FEA4}"/>
              </a:ext>
            </a:extLst>
          </p:cNvPr>
          <p:cNvPicPr>
            <a:picLocks noChangeAspect="1"/>
          </p:cNvPicPr>
          <p:nvPr/>
        </p:nvPicPr>
        <p:blipFill rotWithShape="1">
          <a:blip r:embed="rId2"/>
          <a:srcRect t="5932" b="7668"/>
          <a:stretch/>
        </p:blipFill>
        <p:spPr bwMode="auto">
          <a:xfrm>
            <a:off x="720000" y="1142999"/>
            <a:ext cx="7704000" cy="3467101"/>
          </a:xfrm>
          <a:prstGeom prst="rect">
            <a:avLst/>
          </a:prstGeom>
          <a:ln>
            <a:noFill/>
          </a:ln>
          <a:extLst>
            <a:ext uri="{53640926-AAD7-44D8-BBD7-CCE9431645EC}">
              <a14:shadowObscured xmlns:a14="http://schemas.microsoft.com/office/drawing/2010/main"/>
            </a:ext>
          </a:extLst>
        </p:spPr>
      </p:pic>
      <p:sp>
        <p:nvSpPr>
          <p:cNvPr id="6" name="Text Box 98">
            <a:extLst>
              <a:ext uri="{FF2B5EF4-FFF2-40B4-BE49-F238E27FC236}">
                <a16:creationId xmlns:a16="http://schemas.microsoft.com/office/drawing/2014/main" id="{DCB6E1F9-C59D-EF83-8800-A3BEEF7A0A95}"/>
              </a:ext>
            </a:extLst>
          </p:cNvPr>
          <p:cNvSpPr txBox="1"/>
          <p:nvPr/>
        </p:nvSpPr>
        <p:spPr>
          <a:xfrm>
            <a:off x="7690575" y="1288733"/>
            <a:ext cx="733425" cy="5238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100">
                <a:effectLst/>
                <a:latin typeface="Times New Roman" panose="02020603050405020304" pitchFamily="18" charset="0"/>
                <a:ea typeface="Times New Roman" panose="02020603050405020304" pitchFamily="18" charset="0"/>
              </a:rPr>
              <a:t>User Interface</a:t>
            </a:r>
          </a:p>
        </p:txBody>
      </p:sp>
      <p:sp>
        <p:nvSpPr>
          <p:cNvPr id="7" name="Text Box 98">
            <a:extLst>
              <a:ext uri="{FF2B5EF4-FFF2-40B4-BE49-F238E27FC236}">
                <a16:creationId xmlns:a16="http://schemas.microsoft.com/office/drawing/2014/main" id="{4CC87680-95A0-B9D9-97DF-8169DFC24F5F}"/>
              </a:ext>
            </a:extLst>
          </p:cNvPr>
          <p:cNvSpPr txBox="1"/>
          <p:nvPr/>
        </p:nvSpPr>
        <p:spPr>
          <a:xfrm>
            <a:off x="7690574" y="2614611"/>
            <a:ext cx="733425" cy="5238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Web</a:t>
            </a:r>
          </a:p>
          <a:p>
            <a:pPr marL="0" marR="0">
              <a:spcBef>
                <a:spcPts val="0"/>
              </a:spcBef>
              <a:spcAft>
                <a:spcPts val="0"/>
              </a:spcAft>
            </a:pPr>
            <a:r>
              <a:rPr lang="en-US" sz="1100" dirty="0">
                <a:latin typeface="Times New Roman" panose="02020603050405020304" pitchFamily="18" charset="0"/>
                <a:ea typeface="Times New Roman" panose="02020603050405020304" pitchFamily="18" charset="0"/>
              </a:rPr>
              <a:t>server</a:t>
            </a:r>
            <a:endParaRPr lang="en-US" sz="1100" dirty="0">
              <a:effectLst/>
              <a:latin typeface="Times New Roman" panose="02020603050405020304" pitchFamily="18" charset="0"/>
              <a:ea typeface="Times New Roman" panose="02020603050405020304" pitchFamily="18" charset="0"/>
            </a:endParaRPr>
          </a:p>
        </p:txBody>
      </p:sp>
      <p:sp>
        <p:nvSpPr>
          <p:cNvPr id="8" name="Text Box 98">
            <a:extLst>
              <a:ext uri="{FF2B5EF4-FFF2-40B4-BE49-F238E27FC236}">
                <a16:creationId xmlns:a16="http://schemas.microsoft.com/office/drawing/2014/main" id="{F04F42FB-5F12-0FBB-76DE-DE2BF1BC6B0D}"/>
              </a:ext>
            </a:extLst>
          </p:cNvPr>
          <p:cNvSpPr txBox="1"/>
          <p:nvPr/>
        </p:nvSpPr>
        <p:spPr>
          <a:xfrm>
            <a:off x="7690573" y="4037648"/>
            <a:ext cx="733425" cy="5238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100" dirty="0">
                <a:effectLst/>
                <a:latin typeface="Times New Roman" panose="02020603050405020304" pitchFamily="18" charset="0"/>
                <a:ea typeface="Times New Roman" panose="02020603050405020304" pitchFamily="18" charset="0"/>
              </a:rPr>
              <a:t>Database</a:t>
            </a:r>
          </a:p>
        </p:txBody>
      </p:sp>
    </p:spTree>
    <p:extLst>
      <p:ext uri="{BB962C8B-B14F-4D97-AF65-F5344CB8AC3E}">
        <p14:creationId xmlns:p14="http://schemas.microsoft.com/office/powerpoint/2010/main" val="2993963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xfrm>
            <a:off x="720000" y="149824"/>
            <a:ext cx="7704000" cy="488400"/>
          </a:xfrm>
          <a:solidFill>
            <a:schemeClr val="bg2">
              <a:lumMod val="20000"/>
              <a:lumOff val="80000"/>
            </a:schemeClr>
          </a:solidFill>
        </p:spPr>
        <p:txBody>
          <a:bodyPr/>
          <a:lstStyle/>
          <a:p>
            <a:r>
              <a:rPr lang="en-US" dirty="0">
                <a:ln>
                  <a:solidFill>
                    <a:sysClr val="windowText" lastClr="000000"/>
                  </a:solidFill>
                </a:ln>
              </a:rPr>
              <a:t>PROCESS MODELLING (Data flow diagram)</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sp>
        <p:nvSpPr>
          <p:cNvPr id="6" name="Rectangle 5">
            <a:extLst>
              <a:ext uri="{FF2B5EF4-FFF2-40B4-BE49-F238E27FC236}">
                <a16:creationId xmlns:a16="http://schemas.microsoft.com/office/drawing/2014/main" id="{852BC2E5-A0B2-E772-1EA2-F1E496D6F6F5}"/>
              </a:ext>
            </a:extLst>
          </p:cNvPr>
          <p:cNvSpPr/>
          <p:nvPr/>
        </p:nvSpPr>
        <p:spPr>
          <a:xfrm>
            <a:off x="0" y="4733925"/>
            <a:ext cx="9204960" cy="400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000000"/>
                </a:solidFill>
                <a:effectLst/>
                <a:latin typeface="Times New Roman" panose="02020603050405020304" pitchFamily="18" charset="0"/>
                <a:ea typeface="Calibri" panose="020F0502020204030204" pitchFamily="34" charset="0"/>
              </a:rPr>
              <a:t>Figure : Level 0 DFD of </a:t>
            </a:r>
            <a:r>
              <a:rPr lang="en-GB" sz="1200" dirty="0" err="1">
                <a:solidFill>
                  <a:srgbClr val="000000"/>
                </a:solidFill>
                <a:effectLst/>
                <a:latin typeface="Times New Roman" panose="02020603050405020304" pitchFamily="18" charset="0"/>
                <a:ea typeface="Calibri" panose="020F0502020204030204" pitchFamily="34" charset="0"/>
              </a:rPr>
              <a:t>MahaNagar</a:t>
            </a:r>
            <a:r>
              <a:rPr lang="en-GB" sz="1200" dirty="0">
                <a:solidFill>
                  <a:srgbClr val="000000"/>
                </a:solidFill>
                <a:effectLst/>
                <a:latin typeface="Times New Roman" panose="02020603050405020304" pitchFamily="18" charset="0"/>
                <a:ea typeface="Calibri" panose="020F0502020204030204" pitchFamily="34" charset="0"/>
              </a:rPr>
              <a:t> Online Home Service System</a:t>
            </a:r>
            <a:endParaRPr lang="en-US" sz="1050" dirty="0">
              <a:solidFill>
                <a:schemeClr val="tx2">
                  <a:lumMod val="50000"/>
                </a:schemeClr>
              </a:solidFill>
            </a:endParaRPr>
          </a:p>
        </p:txBody>
      </p:sp>
      <p:pic>
        <p:nvPicPr>
          <p:cNvPr id="4" name="Picture 3">
            <a:extLst>
              <a:ext uri="{FF2B5EF4-FFF2-40B4-BE49-F238E27FC236}">
                <a16:creationId xmlns:a16="http://schemas.microsoft.com/office/drawing/2014/main" id="{C9B4162A-6B71-E9DB-762E-39B38823644B}"/>
              </a:ext>
            </a:extLst>
          </p:cNvPr>
          <p:cNvPicPr>
            <a:picLocks noChangeAspect="1"/>
          </p:cNvPicPr>
          <p:nvPr/>
        </p:nvPicPr>
        <p:blipFill rotWithShape="1">
          <a:blip r:embed="rId3">
            <a:extLst>
              <a:ext uri="{28A0092B-C50C-407E-A947-70E740481C1C}">
                <a14:useLocalDpi xmlns:a14="http://schemas.microsoft.com/office/drawing/2010/main" val="0"/>
              </a:ext>
            </a:extLst>
          </a:blip>
          <a:srcRect l="3288" t="11623" r="4844" b="37774"/>
          <a:stretch/>
        </p:blipFill>
        <p:spPr bwMode="auto">
          <a:xfrm>
            <a:off x="0" y="883920"/>
            <a:ext cx="9144000" cy="38500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6022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xfrm>
            <a:off x="720000" y="149824"/>
            <a:ext cx="7704000" cy="488400"/>
          </a:xfrm>
          <a:solidFill>
            <a:schemeClr val="bg2">
              <a:lumMod val="20000"/>
              <a:lumOff val="80000"/>
            </a:schemeClr>
          </a:solidFill>
        </p:spPr>
        <p:txBody>
          <a:bodyPr/>
          <a:lstStyle/>
          <a:p>
            <a:r>
              <a:rPr lang="en-US" dirty="0">
                <a:ln>
                  <a:solidFill>
                    <a:sysClr val="windowText" lastClr="000000"/>
                  </a:solidFill>
                </a:ln>
              </a:rPr>
              <a:t>PROCESS MODELLING (Data flow diagram)</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sp>
        <p:nvSpPr>
          <p:cNvPr id="8" name="Rectangle 7">
            <a:extLst>
              <a:ext uri="{FF2B5EF4-FFF2-40B4-BE49-F238E27FC236}">
                <a16:creationId xmlns:a16="http://schemas.microsoft.com/office/drawing/2014/main" id="{DBD8F448-EDF0-082E-7263-40F2BC94B2CE}"/>
              </a:ext>
            </a:extLst>
          </p:cNvPr>
          <p:cNvSpPr/>
          <p:nvPr/>
        </p:nvSpPr>
        <p:spPr>
          <a:xfrm>
            <a:off x="0" y="4610101"/>
            <a:ext cx="9144000" cy="5238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000000"/>
                </a:solidFill>
                <a:effectLst/>
                <a:latin typeface="Times New Roman" panose="02020603050405020304" pitchFamily="18" charset="0"/>
                <a:ea typeface="Calibri" panose="020F0502020204030204" pitchFamily="34" charset="0"/>
              </a:rPr>
              <a:t>Figure : Level 1 DFD of Admin in </a:t>
            </a:r>
            <a:r>
              <a:rPr lang="en-GB" sz="1200" dirty="0" err="1">
                <a:solidFill>
                  <a:srgbClr val="000000"/>
                </a:solidFill>
                <a:effectLst/>
                <a:latin typeface="Times New Roman" panose="02020603050405020304" pitchFamily="18" charset="0"/>
                <a:ea typeface="Calibri" panose="020F0502020204030204" pitchFamily="34" charset="0"/>
              </a:rPr>
              <a:t>MahaNagar</a:t>
            </a:r>
            <a:r>
              <a:rPr lang="en-GB" sz="1200" dirty="0">
                <a:solidFill>
                  <a:srgbClr val="000000"/>
                </a:solidFill>
                <a:effectLst/>
                <a:latin typeface="Times New Roman" panose="02020603050405020304" pitchFamily="18" charset="0"/>
                <a:ea typeface="Calibri" panose="020F0502020204030204" pitchFamily="34" charset="0"/>
              </a:rPr>
              <a:t> Online Home Service System</a:t>
            </a:r>
            <a:endParaRPr lang="en-US" sz="1050" dirty="0">
              <a:solidFill>
                <a:schemeClr val="tx2">
                  <a:lumMod val="50000"/>
                </a:schemeClr>
              </a:solidFill>
            </a:endParaRPr>
          </a:p>
        </p:txBody>
      </p:sp>
      <p:pic>
        <p:nvPicPr>
          <p:cNvPr id="4" name="Picture 3">
            <a:extLst>
              <a:ext uri="{FF2B5EF4-FFF2-40B4-BE49-F238E27FC236}">
                <a16:creationId xmlns:a16="http://schemas.microsoft.com/office/drawing/2014/main" id="{116BD674-697C-313E-95C7-58FD009EF1F8}"/>
              </a:ext>
            </a:extLst>
          </p:cNvPr>
          <p:cNvPicPr>
            <a:picLocks noChangeAspect="1"/>
          </p:cNvPicPr>
          <p:nvPr/>
        </p:nvPicPr>
        <p:blipFill rotWithShape="1">
          <a:blip r:embed="rId3">
            <a:extLst>
              <a:ext uri="{28A0092B-C50C-407E-A947-70E740481C1C}">
                <a14:useLocalDpi xmlns:a14="http://schemas.microsoft.com/office/drawing/2010/main" val="0"/>
              </a:ext>
            </a:extLst>
          </a:blip>
          <a:srcRect l="3114" t="5882" r="6575" b="24064"/>
          <a:stretch/>
        </p:blipFill>
        <p:spPr bwMode="auto">
          <a:xfrm>
            <a:off x="0" y="638224"/>
            <a:ext cx="9144000" cy="39718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4320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xfrm>
            <a:off x="720000" y="149824"/>
            <a:ext cx="7704000" cy="488400"/>
          </a:xfrm>
          <a:solidFill>
            <a:schemeClr val="bg2">
              <a:lumMod val="20000"/>
              <a:lumOff val="80000"/>
            </a:schemeClr>
          </a:solidFill>
        </p:spPr>
        <p:txBody>
          <a:bodyPr/>
          <a:lstStyle/>
          <a:p>
            <a:r>
              <a:rPr lang="en-US" dirty="0">
                <a:ln>
                  <a:solidFill>
                    <a:sysClr val="windowText" lastClr="000000"/>
                  </a:solidFill>
                </a:ln>
              </a:rPr>
              <a:t>PROCESS MODELLING (Data flow diagram)</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sp>
        <p:nvSpPr>
          <p:cNvPr id="7" name="Rectangle 6">
            <a:extLst>
              <a:ext uri="{FF2B5EF4-FFF2-40B4-BE49-F238E27FC236}">
                <a16:creationId xmlns:a16="http://schemas.microsoft.com/office/drawing/2014/main" id="{A3B77C29-41A7-DDF0-68A6-B76499738D62}"/>
              </a:ext>
            </a:extLst>
          </p:cNvPr>
          <p:cNvSpPr/>
          <p:nvPr/>
        </p:nvSpPr>
        <p:spPr>
          <a:xfrm>
            <a:off x="0" y="4610101"/>
            <a:ext cx="9144000" cy="5238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000000"/>
                </a:solidFill>
                <a:effectLst/>
                <a:latin typeface="Times New Roman" panose="02020603050405020304" pitchFamily="18" charset="0"/>
                <a:ea typeface="Calibri" panose="020F0502020204030204" pitchFamily="34" charset="0"/>
              </a:rPr>
              <a:t>Figure : Level 1 DFD of Service Provider in </a:t>
            </a:r>
            <a:r>
              <a:rPr lang="en-GB" sz="1200" dirty="0" err="1">
                <a:solidFill>
                  <a:srgbClr val="000000"/>
                </a:solidFill>
                <a:effectLst/>
                <a:latin typeface="Times New Roman" panose="02020603050405020304" pitchFamily="18" charset="0"/>
                <a:ea typeface="Calibri" panose="020F0502020204030204" pitchFamily="34" charset="0"/>
              </a:rPr>
              <a:t>MahaNagar</a:t>
            </a:r>
            <a:r>
              <a:rPr lang="en-GB" sz="1200" dirty="0">
                <a:solidFill>
                  <a:srgbClr val="000000"/>
                </a:solidFill>
                <a:effectLst/>
                <a:latin typeface="Times New Roman" panose="02020603050405020304" pitchFamily="18" charset="0"/>
                <a:ea typeface="Calibri" panose="020F0502020204030204" pitchFamily="34" charset="0"/>
              </a:rPr>
              <a:t> Online Home Service System</a:t>
            </a:r>
            <a:endParaRPr lang="en-US" sz="1050" dirty="0">
              <a:solidFill>
                <a:schemeClr val="tx2">
                  <a:lumMod val="50000"/>
                </a:schemeClr>
              </a:solidFill>
            </a:endParaRPr>
          </a:p>
        </p:txBody>
      </p:sp>
      <p:pic>
        <p:nvPicPr>
          <p:cNvPr id="4" name="Picture 3">
            <a:extLst>
              <a:ext uri="{FF2B5EF4-FFF2-40B4-BE49-F238E27FC236}">
                <a16:creationId xmlns:a16="http://schemas.microsoft.com/office/drawing/2014/main" id="{95D1E506-ECC4-6474-7E92-F56BED400B61}"/>
              </a:ext>
            </a:extLst>
          </p:cNvPr>
          <p:cNvPicPr>
            <a:picLocks noChangeAspect="1"/>
          </p:cNvPicPr>
          <p:nvPr/>
        </p:nvPicPr>
        <p:blipFill rotWithShape="1">
          <a:blip r:embed="rId3">
            <a:extLst>
              <a:ext uri="{28A0092B-C50C-407E-A947-70E740481C1C}">
                <a14:useLocalDpi xmlns:a14="http://schemas.microsoft.com/office/drawing/2010/main" val="0"/>
              </a:ext>
            </a:extLst>
          </a:blip>
          <a:srcRect l="3633" t="7888" r="6920" b="9625"/>
          <a:stretch/>
        </p:blipFill>
        <p:spPr bwMode="auto">
          <a:xfrm>
            <a:off x="0" y="638224"/>
            <a:ext cx="9144000" cy="39718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5297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xfrm>
            <a:off x="720000" y="149824"/>
            <a:ext cx="7704000" cy="488400"/>
          </a:xfrm>
          <a:solidFill>
            <a:schemeClr val="bg2">
              <a:lumMod val="20000"/>
              <a:lumOff val="80000"/>
            </a:schemeClr>
          </a:solidFill>
        </p:spPr>
        <p:txBody>
          <a:bodyPr/>
          <a:lstStyle/>
          <a:p>
            <a:r>
              <a:rPr lang="en-US" dirty="0">
                <a:ln>
                  <a:solidFill>
                    <a:sysClr val="windowText" lastClr="000000"/>
                  </a:solidFill>
                </a:ln>
              </a:rPr>
              <a:t>PROCESS MODELLING (Data flow diagram)</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sp>
        <p:nvSpPr>
          <p:cNvPr id="7" name="Rectangle 6">
            <a:extLst>
              <a:ext uri="{FF2B5EF4-FFF2-40B4-BE49-F238E27FC236}">
                <a16:creationId xmlns:a16="http://schemas.microsoft.com/office/drawing/2014/main" id="{B38F9E7A-D898-7AB7-131F-380D709B58BE}"/>
              </a:ext>
            </a:extLst>
          </p:cNvPr>
          <p:cNvSpPr/>
          <p:nvPr/>
        </p:nvSpPr>
        <p:spPr>
          <a:xfrm>
            <a:off x="0" y="4610101"/>
            <a:ext cx="9144000" cy="5238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000000"/>
                </a:solidFill>
                <a:effectLst/>
                <a:latin typeface="Times New Roman" panose="02020603050405020304" pitchFamily="18" charset="0"/>
                <a:ea typeface="Calibri" panose="020F0502020204030204" pitchFamily="34" charset="0"/>
              </a:rPr>
              <a:t>Figure : Level 1 DFD of Customer in </a:t>
            </a:r>
            <a:r>
              <a:rPr lang="en-GB" sz="1200" dirty="0" err="1">
                <a:solidFill>
                  <a:srgbClr val="000000"/>
                </a:solidFill>
                <a:effectLst/>
                <a:latin typeface="Times New Roman" panose="02020603050405020304" pitchFamily="18" charset="0"/>
                <a:ea typeface="Calibri" panose="020F0502020204030204" pitchFamily="34" charset="0"/>
              </a:rPr>
              <a:t>MahaNagar</a:t>
            </a:r>
            <a:r>
              <a:rPr lang="en-GB" sz="1200" dirty="0">
                <a:solidFill>
                  <a:srgbClr val="000000"/>
                </a:solidFill>
                <a:effectLst/>
                <a:latin typeface="Times New Roman" panose="02020603050405020304" pitchFamily="18" charset="0"/>
                <a:ea typeface="Calibri" panose="020F0502020204030204" pitchFamily="34" charset="0"/>
              </a:rPr>
              <a:t> Online Home Service System</a:t>
            </a:r>
            <a:endParaRPr lang="en-US" sz="1050" dirty="0">
              <a:solidFill>
                <a:schemeClr val="tx2">
                  <a:lumMod val="50000"/>
                </a:schemeClr>
              </a:solidFill>
            </a:endParaRPr>
          </a:p>
        </p:txBody>
      </p:sp>
      <p:pic>
        <p:nvPicPr>
          <p:cNvPr id="4" name="Picture 3">
            <a:extLst>
              <a:ext uri="{FF2B5EF4-FFF2-40B4-BE49-F238E27FC236}">
                <a16:creationId xmlns:a16="http://schemas.microsoft.com/office/drawing/2014/main" id="{660EEAE5-DE2E-D57A-A15B-38DC70654302}"/>
              </a:ext>
            </a:extLst>
          </p:cNvPr>
          <p:cNvPicPr>
            <a:picLocks noChangeAspect="1"/>
          </p:cNvPicPr>
          <p:nvPr/>
        </p:nvPicPr>
        <p:blipFill rotWithShape="1">
          <a:blip r:embed="rId2">
            <a:extLst>
              <a:ext uri="{28A0092B-C50C-407E-A947-70E740481C1C}">
                <a14:useLocalDpi xmlns:a14="http://schemas.microsoft.com/office/drawing/2010/main" val="0"/>
              </a:ext>
            </a:extLst>
          </a:blip>
          <a:srcRect t="6818" r="6748" b="8690"/>
          <a:stretch/>
        </p:blipFill>
        <p:spPr bwMode="auto">
          <a:xfrm>
            <a:off x="0" y="638223"/>
            <a:ext cx="9144000" cy="39718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5748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xfrm>
            <a:off x="720000" y="149824"/>
            <a:ext cx="7704000" cy="488400"/>
          </a:xfrm>
          <a:solidFill>
            <a:schemeClr val="bg2">
              <a:lumMod val="20000"/>
              <a:lumOff val="80000"/>
            </a:schemeClr>
          </a:solidFill>
        </p:spPr>
        <p:txBody>
          <a:bodyPr/>
          <a:lstStyle/>
          <a:p>
            <a:r>
              <a:rPr lang="en-US" dirty="0">
                <a:ln>
                  <a:solidFill>
                    <a:sysClr val="windowText" lastClr="000000"/>
                  </a:solidFill>
                </a:ln>
              </a:rPr>
              <a:t>PHYSICAL DATA FLOW diagram</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sp>
        <p:nvSpPr>
          <p:cNvPr id="7" name="Rectangle 6">
            <a:extLst>
              <a:ext uri="{FF2B5EF4-FFF2-40B4-BE49-F238E27FC236}">
                <a16:creationId xmlns:a16="http://schemas.microsoft.com/office/drawing/2014/main" id="{B38F9E7A-D898-7AB7-131F-380D709B58BE}"/>
              </a:ext>
            </a:extLst>
          </p:cNvPr>
          <p:cNvSpPr/>
          <p:nvPr/>
        </p:nvSpPr>
        <p:spPr>
          <a:xfrm>
            <a:off x="0" y="4610101"/>
            <a:ext cx="9144000" cy="5238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000000"/>
                </a:solidFill>
                <a:effectLst/>
                <a:latin typeface="Times New Roman" panose="02020603050405020304" pitchFamily="18" charset="0"/>
                <a:ea typeface="Calibri" panose="020F0502020204030204" pitchFamily="34" charset="0"/>
              </a:rPr>
              <a:t>Figure : Physical DFD of </a:t>
            </a:r>
            <a:r>
              <a:rPr lang="en-GB" sz="1200" dirty="0" err="1">
                <a:solidFill>
                  <a:srgbClr val="000000"/>
                </a:solidFill>
                <a:effectLst/>
                <a:latin typeface="Times New Roman" panose="02020603050405020304" pitchFamily="18" charset="0"/>
                <a:ea typeface="Calibri" panose="020F0502020204030204" pitchFamily="34" charset="0"/>
              </a:rPr>
              <a:t>MahaNagar</a:t>
            </a:r>
            <a:r>
              <a:rPr lang="en-GB" sz="1200" dirty="0">
                <a:solidFill>
                  <a:srgbClr val="000000"/>
                </a:solidFill>
                <a:effectLst/>
                <a:latin typeface="Times New Roman" panose="02020603050405020304" pitchFamily="18" charset="0"/>
                <a:ea typeface="Calibri" panose="020F0502020204030204" pitchFamily="34" charset="0"/>
              </a:rPr>
              <a:t> Online Home Service System</a:t>
            </a:r>
            <a:endParaRPr lang="en-US" sz="1050" dirty="0">
              <a:solidFill>
                <a:schemeClr val="tx2">
                  <a:lumMod val="50000"/>
                </a:schemeClr>
              </a:solidFill>
            </a:endParaRPr>
          </a:p>
        </p:txBody>
      </p:sp>
      <p:pic>
        <p:nvPicPr>
          <p:cNvPr id="5" name="Picture 4">
            <a:extLst>
              <a:ext uri="{FF2B5EF4-FFF2-40B4-BE49-F238E27FC236}">
                <a16:creationId xmlns:a16="http://schemas.microsoft.com/office/drawing/2014/main" id="{25ABDD1A-8FF3-112C-CAB2-11268DCE9C89}"/>
              </a:ext>
            </a:extLst>
          </p:cNvPr>
          <p:cNvPicPr>
            <a:picLocks noChangeAspect="1"/>
          </p:cNvPicPr>
          <p:nvPr/>
        </p:nvPicPr>
        <p:blipFill rotWithShape="1">
          <a:blip r:embed="rId2">
            <a:extLst>
              <a:ext uri="{28A0092B-C50C-407E-A947-70E740481C1C}">
                <a14:useLocalDpi xmlns:a14="http://schemas.microsoft.com/office/drawing/2010/main" val="0"/>
              </a:ext>
            </a:extLst>
          </a:blip>
          <a:srcRect t="8445" r="8132" b="38433"/>
          <a:stretch/>
        </p:blipFill>
        <p:spPr bwMode="auto">
          <a:xfrm>
            <a:off x="0" y="638224"/>
            <a:ext cx="9144000" cy="39604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4766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xfrm>
            <a:off x="720000" y="149824"/>
            <a:ext cx="7704000" cy="488400"/>
          </a:xfrm>
          <a:solidFill>
            <a:schemeClr val="bg2">
              <a:lumMod val="20000"/>
              <a:lumOff val="80000"/>
            </a:schemeClr>
          </a:solidFill>
        </p:spPr>
        <p:txBody>
          <a:bodyPr/>
          <a:lstStyle/>
          <a:p>
            <a:r>
              <a:rPr lang="en-US" dirty="0">
                <a:ln>
                  <a:solidFill>
                    <a:sysClr val="windowText" lastClr="000000"/>
                  </a:solidFill>
                </a:ln>
              </a:rPr>
              <a:t>DATA MODELING (ER-diagram)</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pic>
        <p:nvPicPr>
          <p:cNvPr id="7" name="Picture 6">
            <a:extLst>
              <a:ext uri="{FF2B5EF4-FFF2-40B4-BE49-F238E27FC236}">
                <a16:creationId xmlns:a16="http://schemas.microsoft.com/office/drawing/2014/main" id="{79B53BED-DF07-EDCD-BDED-571D2CA4E9FC}"/>
              </a:ext>
            </a:extLst>
          </p:cNvPr>
          <p:cNvPicPr>
            <a:picLocks noChangeAspect="1"/>
          </p:cNvPicPr>
          <p:nvPr/>
        </p:nvPicPr>
        <p:blipFill>
          <a:blip r:embed="rId2"/>
          <a:stretch>
            <a:fillRect/>
          </a:stretch>
        </p:blipFill>
        <p:spPr>
          <a:xfrm>
            <a:off x="3602350" y="4300537"/>
            <a:ext cx="326886" cy="80961"/>
          </a:xfrm>
          <a:prstGeom prst="rect">
            <a:avLst/>
          </a:prstGeom>
          <a:ln>
            <a:noFill/>
          </a:ln>
        </p:spPr>
      </p:pic>
      <p:pic>
        <p:nvPicPr>
          <p:cNvPr id="5" name="Picture 4">
            <a:extLst>
              <a:ext uri="{FF2B5EF4-FFF2-40B4-BE49-F238E27FC236}">
                <a16:creationId xmlns:a16="http://schemas.microsoft.com/office/drawing/2014/main" id="{B5BE8F7A-D5BF-7A99-5667-624B0EABBA9D}"/>
              </a:ext>
            </a:extLst>
          </p:cNvPr>
          <p:cNvPicPr>
            <a:picLocks noChangeAspect="1"/>
          </p:cNvPicPr>
          <p:nvPr/>
        </p:nvPicPr>
        <p:blipFill>
          <a:blip r:embed="rId3"/>
          <a:stretch>
            <a:fillRect/>
          </a:stretch>
        </p:blipFill>
        <p:spPr>
          <a:xfrm>
            <a:off x="3733804" y="4300537"/>
            <a:ext cx="233536" cy="82135"/>
          </a:xfrm>
          <a:prstGeom prst="rect">
            <a:avLst/>
          </a:prstGeom>
        </p:spPr>
      </p:pic>
      <p:pic>
        <p:nvPicPr>
          <p:cNvPr id="10" name="Picture 9">
            <a:extLst>
              <a:ext uri="{FF2B5EF4-FFF2-40B4-BE49-F238E27FC236}">
                <a16:creationId xmlns:a16="http://schemas.microsoft.com/office/drawing/2014/main" id="{1A21D022-98CB-3EF0-3041-03BDE7CA44A7}"/>
              </a:ext>
            </a:extLst>
          </p:cNvPr>
          <p:cNvPicPr>
            <a:picLocks noChangeAspect="1"/>
          </p:cNvPicPr>
          <p:nvPr/>
        </p:nvPicPr>
        <p:blipFill>
          <a:blip r:embed="rId4"/>
          <a:stretch>
            <a:fillRect/>
          </a:stretch>
        </p:blipFill>
        <p:spPr>
          <a:xfrm>
            <a:off x="0" y="638224"/>
            <a:ext cx="9144000" cy="4505276"/>
          </a:xfrm>
          <a:prstGeom prst="rect">
            <a:avLst/>
          </a:prstGeom>
        </p:spPr>
      </p:pic>
    </p:spTree>
    <p:extLst>
      <p:ext uri="{BB962C8B-B14F-4D97-AF65-F5344CB8AC3E}">
        <p14:creationId xmlns:p14="http://schemas.microsoft.com/office/powerpoint/2010/main" val="349142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xfrm>
            <a:off x="720000" y="149824"/>
            <a:ext cx="7704000" cy="488400"/>
          </a:xfrm>
          <a:solidFill>
            <a:schemeClr val="bg2">
              <a:lumMod val="20000"/>
              <a:lumOff val="80000"/>
            </a:schemeClr>
          </a:solidFill>
        </p:spPr>
        <p:txBody>
          <a:bodyPr/>
          <a:lstStyle/>
          <a:p>
            <a:r>
              <a:rPr lang="en-US" dirty="0">
                <a:ln>
                  <a:solidFill>
                    <a:sysClr val="windowText" lastClr="000000"/>
                  </a:solidFill>
                </a:ln>
              </a:rPr>
              <a:t>DATABASE SCHEMA DESIGN</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spTree>
    <p:extLst>
      <p:ext uri="{BB962C8B-B14F-4D97-AF65-F5344CB8AC3E}">
        <p14:creationId xmlns:p14="http://schemas.microsoft.com/office/powerpoint/2010/main" val="617811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Use case diagram</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pic>
        <p:nvPicPr>
          <p:cNvPr id="4" name="Picture 3">
            <a:extLst>
              <a:ext uri="{FF2B5EF4-FFF2-40B4-BE49-F238E27FC236}">
                <a16:creationId xmlns:a16="http://schemas.microsoft.com/office/drawing/2014/main" id="{F66B71DF-D46A-04C8-CC46-67431A198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0274"/>
            <a:ext cx="9144000" cy="4246565"/>
          </a:xfrm>
          <a:prstGeom prst="rect">
            <a:avLst/>
          </a:prstGeom>
        </p:spPr>
      </p:pic>
    </p:spTree>
    <p:extLst>
      <p:ext uri="{BB962C8B-B14F-4D97-AF65-F5344CB8AC3E}">
        <p14:creationId xmlns:p14="http://schemas.microsoft.com/office/powerpoint/2010/main" val="2473269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DAD6591-455F-469A-B241-8260D0874088}"/>
              </a:ext>
            </a:extLst>
          </p:cNvPr>
          <p:cNvSpPr>
            <a:spLocks noGrp="1"/>
          </p:cNvSpPr>
          <p:nvPr>
            <p:ph type="title"/>
          </p:nvPr>
        </p:nvSpPr>
        <p:spPr>
          <a:xfrm>
            <a:off x="720000" y="461874"/>
            <a:ext cx="7704000" cy="662075"/>
          </a:xfrm>
        </p:spPr>
        <p:txBody>
          <a:bodyPr/>
          <a:lstStyle/>
          <a:p>
            <a:r>
              <a:rPr lang="en-US" sz="4400" dirty="0"/>
              <a:t>Table of Contents</a:t>
            </a:r>
          </a:p>
        </p:txBody>
      </p:sp>
      <p:sp>
        <p:nvSpPr>
          <p:cNvPr id="13" name="Text Placeholder 12">
            <a:extLst>
              <a:ext uri="{FF2B5EF4-FFF2-40B4-BE49-F238E27FC236}">
                <a16:creationId xmlns:a16="http://schemas.microsoft.com/office/drawing/2014/main" id="{9168C0E0-DEAE-4DA3-8323-D7805DEBE53E}"/>
              </a:ext>
            </a:extLst>
          </p:cNvPr>
          <p:cNvSpPr>
            <a:spLocks noGrp="1"/>
          </p:cNvSpPr>
          <p:nvPr>
            <p:ph type="body" idx="1"/>
          </p:nvPr>
        </p:nvSpPr>
        <p:spPr>
          <a:solidFill>
            <a:schemeClr val="bg2">
              <a:lumMod val="20000"/>
              <a:lumOff val="80000"/>
            </a:schemeClr>
          </a:solidFill>
        </p:spPr>
        <p:txBody>
          <a:bodyPr/>
          <a:lstStyle/>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Introduction</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Problem Statement</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Objectives</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Scope &amp; Limitations</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Methodology</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Feasibility Study</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Architecture Design</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Process Modelling (Data Flow Diagram)</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Data Modelling(ER-Diagram)</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Database Schema Diagram</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Use Case Diagram</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Outcome (UI Design)</a:t>
            </a:r>
          </a:p>
          <a:p>
            <a:pPr>
              <a:buClrTx/>
              <a:buFont typeface="Roboto" panose="02000000000000000000" pitchFamily="2" charset="0"/>
              <a:buChar char="●"/>
            </a:pPr>
            <a:r>
              <a:rPr lang="en-US" sz="1600" dirty="0">
                <a:solidFill>
                  <a:schemeClr val="bg1">
                    <a:lumMod val="50000"/>
                  </a:schemeClr>
                </a:solidFill>
                <a:latin typeface="Arial Black" panose="020B0A04020102020204" pitchFamily="34" charset="0"/>
              </a:rPr>
              <a:t>References</a:t>
            </a:r>
          </a:p>
        </p:txBody>
      </p:sp>
    </p:spTree>
    <p:extLst>
      <p:ext uri="{BB962C8B-B14F-4D97-AF65-F5344CB8AC3E}">
        <p14:creationId xmlns:p14="http://schemas.microsoft.com/office/powerpoint/2010/main" val="1739697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Expected outcome (</a:t>
            </a:r>
            <a:r>
              <a:rPr lang="en-US" dirty="0" err="1">
                <a:ln>
                  <a:solidFill>
                    <a:sysClr val="windowText" lastClr="000000"/>
                  </a:solidFill>
                </a:ln>
              </a:rPr>
              <a:t>ui</a:t>
            </a:r>
            <a:r>
              <a:rPr lang="en-US" dirty="0">
                <a:ln>
                  <a:solidFill>
                    <a:sysClr val="windowText" lastClr="000000"/>
                  </a:solidFill>
                </a:ln>
              </a:rPr>
              <a:t> Design)</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pic>
        <p:nvPicPr>
          <p:cNvPr id="7" name="Picture 6">
            <a:extLst>
              <a:ext uri="{FF2B5EF4-FFF2-40B4-BE49-F238E27FC236}">
                <a16:creationId xmlns:a16="http://schemas.microsoft.com/office/drawing/2014/main" id="{E9D15804-A05F-4AF0-9C84-ADFA4E926640}"/>
              </a:ext>
            </a:extLst>
          </p:cNvPr>
          <p:cNvPicPr>
            <a:picLocks noChangeAspect="1"/>
          </p:cNvPicPr>
          <p:nvPr/>
        </p:nvPicPr>
        <p:blipFill>
          <a:blip r:embed="rId2"/>
          <a:stretch>
            <a:fillRect/>
          </a:stretch>
        </p:blipFill>
        <p:spPr>
          <a:xfrm>
            <a:off x="720000" y="1143000"/>
            <a:ext cx="7704000" cy="3472115"/>
          </a:xfrm>
          <a:prstGeom prst="rect">
            <a:avLst/>
          </a:prstGeom>
        </p:spPr>
      </p:pic>
    </p:spTree>
    <p:extLst>
      <p:ext uri="{BB962C8B-B14F-4D97-AF65-F5344CB8AC3E}">
        <p14:creationId xmlns:p14="http://schemas.microsoft.com/office/powerpoint/2010/main" val="1270393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err="1">
                <a:ln>
                  <a:solidFill>
                    <a:sysClr val="windowText" lastClr="000000"/>
                  </a:solidFill>
                </a:ln>
              </a:rPr>
              <a:t>PROject</a:t>
            </a:r>
            <a:r>
              <a:rPr lang="en-US" dirty="0">
                <a:ln>
                  <a:solidFill>
                    <a:sysClr val="windowText" lastClr="000000"/>
                  </a:solidFill>
                </a:ln>
              </a:rPr>
              <a:t> screenshot</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pic>
        <p:nvPicPr>
          <p:cNvPr id="7" name="Picture 6">
            <a:extLst>
              <a:ext uri="{FF2B5EF4-FFF2-40B4-BE49-F238E27FC236}">
                <a16:creationId xmlns:a16="http://schemas.microsoft.com/office/drawing/2014/main" id="{737E99C5-2FF3-AAFB-24D3-496D550A5D13}"/>
              </a:ext>
            </a:extLst>
          </p:cNvPr>
          <p:cNvPicPr>
            <a:picLocks noChangeAspect="1"/>
          </p:cNvPicPr>
          <p:nvPr/>
        </p:nvPicPr>
        <p:blipFill rotWithShape="1">
          <a:blip r:embed="rId2"/>
          <a:srcRect l="800" t="12344" r="1600"/>
          <a:stretch/>
        </p:blipFill>
        <p:spPr bwMode="auto">
          <a:xfrm>
            <a:off x="720000" y="1143000"/>
            <a:ext cx="7704000" cy="34671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3894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err="1">
                <a:ln>
                  <a:solidFill>
                    <a:sysClr val="windowText" lastClr="000000"/>
                  </a:solidFill>
                </a:ln>
              </a:rPr>
              <a:t>PROject</a:t>
            </a:r>
            <a:r>
              <a:rPr lang="en-US" dirty="0">
                <a:ln>
                  <a:solidFill>
                    <a:sysClr val="windowText" lastClr="000000"/>
                  </a:solidFill>
                </a:ln>
              </a:rPr>
              <a:t> screenshot</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pic>
        <p:nvPicPr>
          <p:cNvPr id="4" name="Picture 3">
            <a:extLst>
              <a:ext uri="{FF2B5EF4-FFF2-40B4-BE49-F238E27FC236}">
                <a16:creationId xmlns:a16="http://schemas.microsoft.com/office/drawing/2014/main" id="{A4FBE0E0-A38A-5975-C664-0E23B814F882}"/>
              </a:ext>
            </a:extLst>
          </p:cNvPr>
          <p:cNvPicPr>
            <a:picLocks noChangeAspect="1"/>
          </p:cNvPicPr>
          <p:nvPr/>
        </p:nvPicPr>
        <p:blipFill>
          <a:blip r:embed="rId2"/>
          <a:stretch>
            <a:fillRect/>
          </a:stretch>
        </p:blipFill>
        <p:spPr>
          <a:xfrm>
            <a:off x="720001" y="940749"/>
            <a:ext cx="7703999" cy="2857498"/>
          </a:xfrm>
          <a:prstGeom prst="rect">
            <a:avLst/>
          </a:prstGeom>
        </p:spPr>
      </p:pic>
      <p:pic>
        <p:nvPicPr>
          <p:cNvPr id="5" name="Picture 4">
            <a:extLst>
              <a:ext uri="{FF2B5EF4-FFF2-40B4-BE49-F238E27FC236}">
                <a16:creationId xmlns:a16="http://schemas.microsoft.com/office/drawing/2014/main" id="{454E2D56-0238-A51C-E5AB-F22C1A90FE5D}"/>
              </a:ext>
            </a:extLst>
          </p:cNvPr>
          <p:cNvPicPr>
            <a:picLocks noChangeAspect="1"/>
          </p:cNvPicPr>
          <p:nvPr/>
        </p:nvPicPr>
        <p:blipFill>
          <a:blip r:embed="rId3"/>
          <a:stretch>
            <a:fillRect/>
          </a:stretch>
        </p:blipFill>
        <p:spPr>
          <a:xfrm>
            <a:off x="719999" y="3798247"/>
            <a:ext cx="7703998" cy="1345253"/>
          </a:xfrm>
          <a:prstGeom prst="rect">
            <a:avLst/>
          </a:prstGeom>
        </p:spPr>
      </p:pic>
    </p:spTree>
    <p:extLst>
      <p:ext uri="{BB962C8B-B14F-4D97-AF65-F5344CB8AC3E}">
        <p14:creationId xmlns:p14="http://schemas.microsoft.com/office/powerpoint/2010/main" val="1812771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err="1">
                <a:ln>
                  <a:solidFill>
                    <a:sysClr val="windowText" lastClr="000000"/>
                  </a:solidFill>
                </a:ln>
              </a:rPr>
              <a:t>PROject</a:t>
            </a:r>
            <a:r>
              <a:rPr lang="en-US" dirty="0">
                <a:ln>
                  <a:solidFill>
                    <a:sysClr val="windowText" lastClr="000000"/>
                  </a:solidFill>
                </a:ln>
              </a:rPr>
              <a:t> screenshot</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pic>
        <p:nvPicPr>
          <p:cNvPr id="5" name="Picture 4">
            <a:extLst>
              <a:ext uri="{FF2B5EF4-FFF2-40B4-BE49-F238E27FC236}">
                <a16:creationId xmlns:a16="http://schemas.microsoft.com/office/drawing/2014/main" id="{CF685E73-6B20-AD7F-B26D-1FFCE5B7E864}"/>
              </a:ext>
            </a:extLst>
          </p:cNvPr>
          <p:cNvPicPr>
            <a:picLocks noChangeAspect="1"/>
          </p:cNvPicPr>
          <p:nvPr/>
        </p:nvPicPr>
        <p:blipFill rotWithShape="1">
          <a:blip r:embed="rId2"/>
          <a:srcRect r="1409"/>
          <a:stretch/>
        </p:blipFill>
        <p:spPr bwMode="auto">
          <a:xfrm>
            <a:off x="720000" y="1143001"/>
            <a:ext cx="7704000" cy="39789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3337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err="1">
                <a:ln>
                  <a:solidFill>
                    <a:sysClr val="windowText" lastClr="000000"/>
                  </a:solidFill>
                </a:ln>
              </a:rPr>
              <a:t>PROject</a:t>
            </a:r>
            <a:r>
              <a:rPr lang="en-US" dirty="0">
                <a:ln>
                  <a:solidFill>
                    <a:sysClr val="windowText" lastClr="000000"/>
                  </a:solidFill>
                </a:ln>
              </a:rPr>
              <a:t> screenshot</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pic>
        <p:nvPicPr>
          <p:cNvPr id="6" name="Picture 5">
            <a:extLst>
              <a:ext uri="{FF2B5EF4-FFF2-40B4-BE49-F238E27FC236}">
                <a16:creationId xmlns:a16="http://schemas.microsoft.com/office/drawing/2014/main" id="{D0883B84-0113-3A86-B89E-8ACDEED4EDA4}"/>
              </a:ext>
            </a:extLst>
          </p:cNvPr>
          <p:cNvPicPr>
            <a:picLocks noChangeAspect="1"/>
          </p:cNvPicPr>
          <p:nvPr/>
        </p:nvPicPr>
        <p:blipFill>
          <a:blip r:embed="rId2"/>
          <a:stretch>
            <a:fillRect/>
          </a:stretch>
        </p:blipFill>
        <p:spPr>
          <a:xfrm>
            <a:off x="719999" y="1165541"/>
            <a:ext cx="7703999" cy="3444559"/>
          </a:xfrm>
          <a:prstGeom prst="rect">
            <a:avLst/>
          </a:prstGeom>
        </p:spPr>
      </p:pic>
    </p:spTree>
    <p:extLst>
      <p:ext uri="{BB962C8B-B14F-4D97-AF65-F5344CB8AC3E}">
        <p14:creationId xmlns:p14="http://schemas.microsoft.com/office/powerpoint/2010/main" val="1147356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err="1">
                <a:ln>
                  <a:solidFill>
                    <a:sysClr val="windowText" lastClr="000000"/>
                  </a:solidFill>
                </a:ln>
              </a:rPr>
              <a:t>PROject</a:t>
            </a:r>
            <a:r>
              <a:rPr lang="en-US" dirty="0">
                <a:ln>
                  <a:solidFill>
                    <a:sysClr val="windowText" lastClr="000000"/>
                  </a:solidFill>
                </a:ln>
              </a:rPr>
              <a:t> screenshot</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127000" indent="0">
              <a:buNone/>
            </a:pPr>
            <a:endParaRPr lang="en-US" sz="1800" dirty="0">
              <a:solidFill>
                <a:schemeClr val="tx2">
                  <a:lumMod val="50000"/>
                </a:schemeClr>
              </a:solidFill>
              <a:effectLst/>
              <a:latin typeface="Times New Roman" panose="02020603050405020304" pitchFamily="18" charset="0"/>
              <a:ea typeface="Calibri" panose="020F0502020204030204" pitchFamily="34" charset="0"/>
            </a:endParaRPr>
          </a:p>
          <a:p>
            <a:pPr marL="127000" indent="0">
              <a:buNone/>
            </a:pPr>
            <a:endParaRPr lang="en-US" sz="1800" dirty="0">
              <a:latin typeface="Times New Roman" panose="02020603050405020304" pitchFamily="18" charset="0"/>
            </a:endParaRPr>
          </a:p>
          <a:p>
            <a:pPr marL="127000" indent="0">
              <a:buNone/>
            </a:pPr>
            <a:endParaRPr lang="en-US" dirty="0"/>
          </a:p>
        </p:txBody>
      </p:sp>
      <p:pic>
        <p:nvPicPr>
          <p:cNvPr id="5" name="Picture 4">
            <a:extLst>
              <a:ext uri="{FF2B5EF4-FFF2-40B4-BE49-F238E27FC236}">
                <a16:creationId xmlns:a16="http://schemas.microsoft.com/office/drawing/2014/main" id="{BF100C87-DD72-C40B-3131-0FCD78AF372F}"/>
              </a:ext>
            </a:extLst>
          </p:cNvPr>
          <p:cNvPicPr>
            <a:picLocks noChangeAspect="1"/>
          </p:cNvPicPr>
          <p:nvPr/>
        </p:nvPicPr>
        <p:blipFill rotWithShape="1">
          <a:blip r:embed="rId2"/>
          <a:srcRect r="1332" b="2617"/>
          <a:stretch/>
        </p:blipFill>
        <p:spPr bwMode="auto">
          <a:xfrm>
            <a:off x="719999" y="1143000"/>
            <a:ext cx="7703999" cy="3467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6972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References</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230188" marR="0" indent="0">
              <a:lnSpc>
                <a:spcPct val="107000"/>
              </a:lnSpc>
              <a:spcBef>
                <a:spcPts val="0"/>
              </a:spcBef>
              <a:spcAft>
                <a:spcPts val="800"/>
              </a:spcAft>
              <a:buNone/>
            </a:pPr>
            <a:endParaRPr lang="en-US" sz="900" dirty="0">
              <a:solidFill>
                <a:schemeClr val="bg1">
                  <a:lumMod val="50000"/>
                </a:schemeClr>
              </a:solidFill>
              <a:effectLst/>
            </a:endParaRPr>
          </a:p>
          <a:p>
            <a:pPr marL="230188" marR="0" indent="0">
              <a:lnSpc>
                <a:spcPct val="107000"/>
              </a:lnSpc>
              <a:spcBef>
                <a:spcPts val="0"/>
              </a:spcBef>
              <a:spcAft>
                <a:spcPts val="800"/>
              </a:spcAft>
              <a:buNone/>
            </a:pPr>
            <a:r>
              <a:rPr lang="en-US" sz="1800" dirty="0">
                <a:solidFill>
                  <a:schemeClr val="bg1">
                    <a:lumMod val="50000"/>
                  </a:schemeClr>
                </a:solidFill>
                <a:effectLst/>
              </a:rPr>
              <a:t>[1]:   https://www.figma.com</a:t>
            </a:r>
          </a:p>
          <a:p>
            <a:pPr marL="230188" marR="0" indent="0">
              <a:lnSpc>
                <a:spcPct val="107000"/>
              </a:lnSpc>
              <a:spcBef>
                <a:spcPts val="0"/>
              </a:spcBef>
              <a:spcAft>
                <a:spcPts val="800"/>
              </a:spcAft>
              <a:buNone/>
            </a:pPr>
            <a:r>
              <a:rPr lang="en-US" sz="1800" dirty="0">
                <a:solidFill>
                  <a:schemeClr val="bg1">
                    <a:lumMod val="50000"/>
                  </a:schemeClr>
                </a:solidFill>
                <a:effectLst/>
              </a:rPr>
              <a:t>[2]:   https://www.sewahh.com</a:t>
            </a:r>
          </a:p>
          <a:p>
            <a:pPr marL="230188" marR="0" indent="0">
              <a:lnSpc>
                <a:spcPct val="107000"/>
              </a:lnSpc>
              <a:spcBef>
                <a:spcPts val="0"/>
              </a:spcBef>
              <a:spcAft>
                <a:spcPts val="800"/>
              </a:spcAft>
              <a:buNone/>
            </a:pPr>
            <a:r>
              <a:rPr lang="en-US" sz="1800" dirty="0">
                <a:solidFill>
                  <a:schemeClr val="bg1">
                    <a:lumMod val="50000"/>
                  </a:schemeClr>
                </a:solidFill>
                <a:effectLst/>
              </a:rPr>
              <a:t>[3]:   https://www.sajilosewa.com</a:t>
            </a:r>
          </a:p>
          <a:p>
            <a:pPr marL="230188" marR="0" indent="0">
              <a:lnSpc>
                <a:spcPct val="107000"/>
              </a:lnSpc>
              <a:spcBef>
                <a:spcPts val="0"/>
              </a:spcBef>
              <a:spcAft>
                <a:spcPts val="800"/>
              </a:spcAft>
              <a:buNone/>
            </a:pPr>
            <a:r>
              <a:rPr lang="en-US" sz="1800" dirty="0">
                <a:solidFill>
                  <a:schemeClr val="bg1">
                    <a:lumMod val="50000"/>
                  </a:schemeClr>
                </a:solidFill>
                <a:effectLst/>
              </a:rPr>
              <a:t>[4]:   https://www.hservices.com.ca</a:t>
            </a:r>
          </a:p>
          <a:p>
            <a:pPr marL="230188" marR="0" indent="0">
              <a:lnSpc>
                <a:spcPct val="107000"/>
              </a:lnSpc>
              <a:spcBef>
                <a:spcPts val="0"/>
              </a:spcBef>
              <a:spcAft>
                <a:spcPts val="800"/>
              </a:spcAft>
              <a:buNone/>
            </a:pPr>
            <a:r>
              <a:rPr lang="en-US" sz="1800" dirty="0">
                <a:solidFill>
                  <a:schemeClr val="bg1">
                    <a:lumMod val="50000"/>
                  </a:schemeClr>
                </a:solidFill>
                <a:effectLst/>
              </a:rPr>
              <a:t>[5]:   https://www.quicgo.com.</a:t>
            </a:r>
          </a:p>
          <a:p>
            <a:pPr marL="230188" marR="0" indent="0">
              <a:lnSpc>
                <a:spcPct val="107000"/>
              </a:lnSpc>
              <a:spcBef>
                <a:spcPts val="0"/>
              </a:spcBef>
              <a:spcAft>
                <a:spcPts val="800"/>
              </a:spcAft>
              <a:buNone/>
            </a:pPr>
            <a:r>
              <a:rPr lang="en-US" sz="1800" dirty="0">
                <a:solidFill>
                  <a:schemeClr val="bg1">
                    <a:lumMod val="50000"/>
                  </a:schemeClr>
                </a:solidFill>
                <a:effectLst/>
              </a:rPr>
              <a:t>[6]:   https://www.urbanclap.com.</a:t>
            </a:r>
          </a:p>
        </p:txBody>
      </p:sp>
    </p:spTree>
    <p:extLst>
      <p:ext uri="{BB962C8B-B14F-4D97-AF65-F5344CB8AC3E}">
        <p14:creationId xmlns:p14="http://schemas.microsoft.com/office/powerpoint/2010/main" val="914905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45B059-AAF1-40D7-9F5E-C20D9C5D90B4}"/>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309496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introduction</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099"/>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a:buClrTx/>
              <a:buFont typeface="Wingdings" panose="05000000000000000000" pitchFamily="2" charset="2"/>
              <a:buChar char="Ø"/>
            </a:pPr>
            <a:endParaRPr lang="en-US" sz="800" dirty="0">
              <a:solidFill>
                <a:schemeClr val="tx2">
                  <a:lumMod val="50000"/>
                </a:schemeClr>
              </a:solidFill>
              <a:effectLst/>
              <a:latin typeface="Times New Roman" panose="02020603050405020304" pitchFamily="18" charset="0"/>
              <a:ea typeface="Calibri" panose="020F0502020204030204" pitchFamily="34" charset="0"/>
            </a:endParaRPr>
          </a:p>
          <a:p>
            <a:pPr>
              <a:buClrTx/>
              <a:buFont typeface="Wingdings" panose="05000000000000000000" pitchFamily="2" charset="2"/>
              <a:buChar char="Ø"/>
            </a:pPr>
            <a:r>
              <a:rPr lang="en-US" sz="1600" dirty="0" err="1">
                <a:solidFill>
                  <a:schemeClr val="tx2">
                    <a:lumMod val="50000"/>
                  </a:schemeClr>
                </a:solidFill>
                <a:effectLst/>
                <a:latin typeface="Times New Roman" panose="02020603050405020304" pitchFamily="18" charset="0"/>
                <a:ea typeface="Calibri" panose="020F0502020204030204" pitchFamily="34" charset="0"/>
              </a:rPr>
              <a:t>MahaNagar</a:t>
            </a:r>
            <a:r>
              <a:rPr lang="en-US" sz="1600" dirty="0">
                <a:solidFill>
                  <a:schemeClr val="tx2">
                    <a:lumMod val="50000"/>
                  </a:schemeClr>
                </a:solidFill>
                <a:effectLst/>
                <a:latin typeface="Times New Roman" panose="02020603050405020304" pitchFamily="18" charset="0"/>
                <a:ea typeface="Calibri" panose="020F0502020204030204" pitchFamily="34" charset="0"/>
              </a:rPr>
              <a:t> Online Home Services System (MOHSS) is the web portal for every home maintenance and services at the door step just by one click.</a:t>
            </a:r>
          </a:p>
          <a:p>
            <a:pPr>
              <a:buClrTx/>
              <a:buFont typeface="Wingdings" panose="05000000000000000000" pitchFamily="2" charset="2"/>
              <a:buChar char="Ø"/>
            </a:pPr>
            <a:endParaRPr lang="en-US" sz="800" dirty="0">
              <a:solidFill>
                <a:schemeClr val="tx2">
                  <a:lumMod val="50000"/>
                </a:schemeClr>
              </a:solidFill>
              <a:effectLst/>
              <a:latin typeface="Times New Roman" panose="02020603050405020304" pitchFamily="18" charset="0"/>
              <a:ea typeface="Calibri" panose="020F0502020204030204" pitchFamily="34" charset="0"/>
            </a:endParaRPr>
          </a:p>
          <a:p>
            <a:pPr>
              <a:buClrTx/>
              <a:buFont typeface="Wingdings" panose="05000000000000000000" pitchFamily="2" charset="2"/>
              <a:buChar char="Ø"/>
            </a:pPr>
            <a:r>
              <a:rPr lang="en-US" sz="1600" dirty="0">
                <a:solidFill>
                  <a:schemeClr val="tx2">
                    <a:lumMod val="50000"/>
                  </a:schemeClr>
                </a:solidFill>
                <a:latin typeface="Times New Roman" panose="02020603050405020304" pitchFamily="18" charset="0"/>
              </a:rPr>
              <a:t>Several aspects like painting, pest control, home cleaning, plumbing, electrical works and carpentry services are involved in a system to provide happy and healthy home atmosphere in order to satisfy consumers.</a:t>
            </a:r>
          </a:p>
          <a:p>
            <a:pPr>
              <a:buClrTx/>
              <a:buFont typeface="Wingdings" panose="05000000000000000000" pitchFamily="2" charset="2"/>
              <a:buChar char="Ø"/>
            </a:pPr>
            <a:endParaRPr lang="en-US" sz="800" dirty="0">
              <a:solidFill>
                <a:schemeClr val="tx2">
                  <a:lumMod val="50000"/>
                </a:schemeClr>
              </a:solidFill>
              <a:latin typeface="Times New Roman" panose="02020603050405020304" pitchFamily="18" charset="0"/>
            </a:endParaRPr>
          </a:p>
          <a:p>
            <a:pPr>
              <a:buClrTx/>
              <a:buFont typeface="Wingdings" panose="05000000000000000000" pitchFamily="2" charset="2"/>
              <a:buChar char="Ø"/>
            </a:pPr>
            <a:r>
              <a:rPr lang="en-US" sz="1600" dirty="0">
                <a:solidFill>
                  <a:schemeClr val="tx2">
                    <a:lumMod val="50000"/>
                  </a:schemeClr>
                </a:solidFill>
                <a:latin typeface="Times New Roman" panose="02020603050405020304" pitchFamily="18" charset="0"/>
              </a:rPr>
              <a:t>Our online system for household services provides the most expedient and annoys free way to get your domestic work done. </a:t>
            </a:r>
          </a:p>
          <a:p>
            <a:pPr>
              <a:buClrTx/>
              <a:buFont typeface="Wingdings" panose="05000000000000000000" pitchFamily="2" charset="2"/>
              <a:buChar char="Ø"/>
            </a:pPr>
            <a:endParaRPr lang="en-US" sz="800" dirty="0">
              <a:solidFill>
                <a:schemeClr val="tx2">
                  <a:lumMod val="50000"/>
                </a:schemeClr>
              </a:solidFill>
              <a:latin typeface="Times New Roman" panose="02020603050405020304" pitchFamily="18" charset="0"/>
            </a:endParaRPr>
          </a:p>
          <a:p>
            <a:pPr>
              <a:buClrTx/>
              <a:buFont typeface="Wingdings" panose="05000000000000000000" pitchFamily="2" charset="2"/>
              <a:buChar char="Ø"/>
            </a:pPr>
            <a:r>
              <a:rPr lang="en-US" sz="1600" dirty="0">
                <a:solidFill>
                  <a:schemeClr val="tx2">
                    <a:lumMod val="50000"/>
                  </a:schemeClr>
                </a:solidFill>
                <a:latin typeface="Times New Roman" panose="02020603050405020304" pitchFamily="18" charset="0"/>
              </a:rPr>
              <a:t>We aim to help in providing optimal solutions to all your household troubles with more efficiency, ease and majorly, a delicate touch.</a:t>
            </a:r>
          </a:p>
          <a:p>
            <a:pPr>
              <a:buClrTx/>
              <a:buFont typeface="Wingdings" panose="05000000000000000000" pitchFamily="2" charset="2"/>
              <a:buChar char="Ø"/>
            </a:pPr>
            <a:endParaRPr lang="en-US" sz="800" dirty="0">
              <a:solidFill>
                <a:schemeClr val="tx2">
                  <a:lumMod val="50000"/>
                </a:schemeClr>
              </a:solidFill>
              <a:latin typeface="Times New Roman" panose="02020603050405020304" pitchFamily="18" charset="0"/>
            </a:endParaRPr>
          </a:p>
          <a:p>
            <a:pPr>
              <a:buClrTx/>
              <a:buFont typeface="Wingdings" panose="05000000000000000000" pitchFamily="2" charset="2"/>
              <a:buChar char="Ø"/>
            </a:pPr>
            <a:r>
              <a:rPr lang="en-US" sz="1600" dirty="0">
                <a:solidFill>
                  <a:schemeClr val="tx2">
                    <a:lumMod val="50000"/>
                  </a:schemeClr>
                </a:solidFill>
                <a:latin typeface="Times New Roman" panose="02020603050405020304" pitchFamily="18" charset="0"/>
              </a:rPr>
              <a:t>The primary objective of the online system for household services is about delivering the home services at the door step just by one click. </a:t>
            </a:r>
          </a:p>
        </p:txBody>
      </p:sp>
    </p:spTree>
    <p:extLst>
      <p:ext uri="{BB962C8B-B14F-4D97-AF65-F5344CB8AC3E}">
        <p14:creationId xmlns:p14="http://schemas.microsoft.com/office/powerpoint/2010/main" val="735636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Problem statement</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099"/>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a:buFont typeface="Wingdings" panose="05000000000000000000" pitchFamily="2" charset="2"/>
              <a:buChar char="Ø"/>
            </a:pPr>
            <a:endParaRPr lang="en-US" sz="800" dirty="0">
              <a:solidFill>
                <a:schemeClr val="bg1">
                  <a:lumMod val="50000"/>
                </a:schemeClr>
              </a:solidFill>
              <a:latin typeface="Times New Roman" panose="02020603050405020304" pitchFamily="18" charset="0"/>
            </a:endParaRPr>
          </a:p>
          <a:p>
            <a:pPr>
              <a:buFont typeface="Wingdings" panose="05000000000000000000" pitchFamily="2" charset="2"/>
              <a:buChar char="Ø"/>
            </a:pPr>
            <a:r>
              <a:rPr lang="en-US" sz="1600" dirty="0">
                <a:solidFill>
                  <a:schemeClr val="bg1">
                    <a:lumMod val="50000"/>
                  </a:schemeClr>
                </a:solidFill>
                <a:latin typeface="Times New Roman" panose="02020603050405020304" pitchFamily="18" charset="0"/>
              </a:rPr>
              <a:t>Since Household maintenance is daily required services in various household and their day-to-day routines so we chose to work on this project.</a:t>
            </a:r>
          </a:p>
          <a:p>
            <a:pPr>
              <a:buFont typeface="Wingdings" panose="05000000000000000000" pitchFamily="2" charset="2"/>
              <a:buChar char="Ø"/>
            </a:pPr>
            <a:endParaRPr lang="en-US" sz="800" dirty="0">
              <a:solidFill>
                <a:schemeClr val="bg1">
                  <a:lumMod val="50000"/>
                </a:schemeClr>
              </a:solidFill>
              <a:latin typeface="Times New Roman" panose="02020603050405020304" pitchFamily="18" charset="0"/>
            </a:endParaRPr>
          </a:p>
          <a:p>
            <a:pPr>
              <a:buFont typeface="Wingdings" panose="05000000000000000000" pitchFamily="2" charset="2"/>
              <a:buChar char="Ø"/>
            </a:pPr>
            <a:r>
              <a:rPr lang="en-US" sz="1600" dirty="0">
                <a:solidFill>
                  <a:schemeClr val="bg1">
                    <a:lumMod val="50000"/>
                  </a:schemeClr>
                </a:solidFill>
                <a:latin typeface="Times New Roman" panose="02020603050405020304" pitchFamily="18" charset="0"/>
              </a:rPr>
              <a:t>When someone need help with small or big household tasks, the problem arises when service skilled persons are unavailable or the trusted providers are impossible to find, who delivers consistently flawless service on instance.</a:t>
            </a:r>
          </a:p>
          <a:p>
            <a:pPr>
              <a:buFont typeface="Wingdings" panose="05000000000000000000" pitchFamily="2" charset="2"/>
              <a:buChar char="Ø"/>
            </a:pPr>
            <a:endParaRPr lang="en-US" sz="800" dirty="0">
              <a:solidFill>
                <a:schemeClr val="bg1">
                  <a:lumMod val="50000"/>
                </a:schemeClr>
              </a:solidFill>
              <a:latin typeface="Times New Roman" panose="02020603050405020304" pitchFamily="18" charset="0"/>
            </a:endParaRPr>
          </a:p>
          <a:p>
            <a:pPr>
              <a:buFont typeface="Wingdings" panose="05000000000000000000" pitchFamily="2" charset="2"/>
              <a:buChar char="Ø"/>
            </a:pPr>
            <a:r>
              <a:rPr lang="en-US" sz="1600" dirty="0">
                <a:solidFill>
                  <a:schemeClr val="bg1">
                    <a:lumMod val="50000"/>
                  </a:schemeClr>
                </a:solidFill>
                <a:latin typeface="Times New Roman" panose="02020603050405020304" pitchFamily="18" charset="0"/>
              </a:rPr>
              <a:t>There are very few existing system which offers very limited range of services. </a:t>
            </a:r>
          </a:p>
          <a:p>
            <a:pPr>
              <a:buFont typeface="Wingdings" panose="05000000000000000000" pitchFamily="2" charset="2"/>
              <a:buChar char="Ø"/>
            </a:pPr>
            <a:endParaRPr lang="en-US" sz="1600" dirty="0">
              <a:solidFill>
                <a:schemeClr val="bg1">
                  <a:lumMod val="50000"/>
                </a:schemeClr>
              </a:solidFill>
              <a:latin typeface="Times New Roman" panose="02020603050405020304" pitchFamily="18" charset="0"/>
            </a:endParaRPr>
          </a:p>
          <a:p>
            <a:pPr>
              <a:buFont typeface="Wingdings" panose="05000000000000000000" pitchFamily="2" charset="2"/>
              <a:buChar char="Ø"/>
            </a:pPr>
            <a:endParaRPr lang="en-US" sz="1600" dirty="0">
              <a:solidFill>
                <a:schemeClr val="bg1">
                  <a:lumMod val="50000"/>
                </a:schemeClr>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6451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objectives</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099"/>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0" marR="0" indent="0" algn="just">
              <a:lnSpc>
                <a:spcPct val="107000"/>
              </a:lnSpc>
              <a:spcBef>
                <a:spcPts val="0"/>
              </a:spcBef>
              <a:spcAft>
                <a:spcPts val="800"/>
              </a:spcAft>
              <a:buNone/>
            </a:pPr>
            <a:endParaRPr lang="en-US" sz="800" b="1"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indent="0" algn="just">
              <a:lnSpc>
                <a:spcPct val="107000"/>
              </a:lnSpc>
              <a:spcBef>
                <a:spcPts val="0"/>
              </a:spcBef>
              <a:spcAft>
                <a:spcPts val="800"/>
              </a:spcAft>
              <a:buNone/>
            </a:pPr>
            <a:r>
              <a:rPr lang="en-US" sz="1600" b="1"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The objective of </a:t>
            </a:r>
            <a:r>
              <a:rPr lang="en-US" sz="1600" b="1" dirty="0" err="1">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MahaNagar</a:t>
            </a:r>
            <a:r>
              <a:rPr lang="en-US" sz="1600" b="1"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Online Home Services System (MOHSS) are:</a:t>
            </a:r>
            <a:endParaRPr lang="en-US" sz="160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628650" marR="0" lvl="0" indent="-342900" algn="just">
              <a:lnSpc>
                <a:spcPct val="150000"/>
              </a:lnSpc>
              <a:spcBef>
                <a:spcPts val="0"/>
              </a:spcBef>
              <a:spcAft>
                <a:spcPts val="0"/>
              </a:spcAft>
              <a:buClrTx/>
              <a:buFont typeface="+mj-lt"/>
              <a:buAutoNum type="romanLcPeriod"/>
            </a:pPr>
            <a:r>
              <a:rPr lang="en-US" sz="1600" dirty="0">
                <a:solidFill>
                  <a:schemeClr val="bg1">
                    <a:lumMod val="50000"/>
                  </a:schemeClr>
                </a:solidFill>
                <a:latin typeface="Times New Roman" panose="02020603050405020304" pitchFamily="18" charset="0"/>
              </a:rPr>
              <a:t>To provide an authenticated and authorized login module for the users such as </a:t>
            </a:r>
          </a:p>
          <a:p>
            <a:pPr marL="628650" marR="0" lvl="0" indent="0" algn="just">
              <a:lnSpc>
                <a:spcPct val="150000"/>
              </a:lnSpc>
              <a:spcBef>
                <a:spcPts val="0"/>
              </a:spcBef>
              <a:spcAft>
                <a:spcPts val="0"/>
              </a:spcAft>
              <a:buNone/>
            </a:pPr>
            <a:r>
              <a:rPr lang="en-US" sz="1600" dirty="0">
                <a:solidFill>
                  <a:schemeClr val="bg1">
                    <a:lumMod val="50000"/>
                  </a:schemeClr>
                </a:solidFill>
                <a:latin typeface="Times New Roman" panose="02020603050405020304" pitchFamily="18" charset="0"/>
              </a:rPr>
              <a:t>service seekers, service providers and the admin, by providing appropriate credentials </a:t>
            </a:r>
          </a:p>
          <a:p>
            <a:pPr marL="628650" marR="0" lvl="0" indent="0" algn="just">
              <a:lnSpc>
                <a:spcPct val="150000"/>
              </a:lnSpc>
              <a:spcBef>
                <a:spcPts val="0"/>
              </a:spcBef>
              <a:spcAft>
                <a:spcPts val="0"/>
              </a:spcAft>
              <a:buNone/>
            </a:pPr>
            <a:r>
              <a:rPr lang="en-US" sz="1600" dirty="0">
                <a:solidFill>
                  <a:schemeClr val="bg1">
                    <a:lumMod val="50000"/>
                  </a:schemeClr>
                </a:solidFill>
                <a:latin typeface="Times New Roman" panose="02020603050405020304" pitchFamily="18" charset="0"/>
              </a:rPr>
              <a:t>at the time of registration. </a:t>
            </a:r>
          </a:p>
          <a:p>
            <a:pPr marL="685800" marR="0" lvl="0" indent="-400050" algn="just">
              <a:lnSpc>
                <a:spcPct val="150000"/>
              </a:lnSpc>
              <a:spcBef>
                <a:spcPts val="0"/>
              </a:spcBef>
              <a:spcAft>
                <a:spcPts val="0"/>
              </a:spcAft>
              <a:buClrTx/>
              <a:buFont typeface="+mj-lt"/>
              <a:buAutoNum type="romanLcPeriod" startAt="2"/>
            </a:pPr>
            <a:r>
              <a:rPr lang="en-US" sz="1600" dirty="0">
                <a:solidFill>
                  <a:schemeClr val="bg1">
                    <a:lumMod val="50000"/>
                  </a:schemeClr>
                </a:solidFill>
                <a:latin typeface="Times New Roman" panose="02020603050405020304" pitchFamily="18" charset="0"/>
              </a:rPr>
              <a:t>To develop a web based online system for opting household services. </a:t>
            </a:r>
          </a:p>
          <a:p>
            <a:pPr marL="628650" marR="0" lvl="0" indent="-342900" algn="just">
              <a:lnSpc>
                <a:spcPct val="150000"/>
              </a:lnSpc>
              <a:spcBef>
                <a:spcPts val="0"/>
              </a:spcBef>
              <a:spcAft>
                <a:spcPts val="0"/>
              </a:spcAft>
              <a:buClrTx/>
              <a:buFont typeface="+mj-lt"/>
              <a:buAutoNum type="romanLcPeriod" startAt="2"/>
            </a:pPr>
            <a:r>
              <a:rPr lang="en-US" sz="1600" dirty="0">
                <a:solidFill>
                  <a:schemeClr val="bg1">
                    <a:lumMod val="50000"/>
                  </a:schemeClr>
                </a:solidFill>
                <a:latin typeface="Times New Roman" panose="02020603050405020304" pitchFamily="18" charset="0"/>
              </a:rPr>
              <a:t>To design an interactive User Interface for seeking services on the go. </a:t>
            </a:r>
          </a:p>
          <a:p>
            <a:pPr marL="628650" marR="0" lvl="0" indent="-342900" algn="just">
              <a:lnSpc>
                <a:spcPct val="150000"/>
              </a:lnSpc>
              <a:spcBef>
                <a:spcPts val="0"/>
              </a:spcBef>
              <a:spcAft>
                <a:spcPts val="800"/>
              </a:spcAft>
              <a:buClrTx/>
              <a:buFont typeface="+mj-lt"/>
              <a:buAutoNum type="romanLcPeriod" startAt="2"/>
            </a:pPr>
            <a:r>
              <a:rPr lang="en-US" sz="1600" dirty="0">
                <a:solidFill>
                  <a:schemeClr val="bg1">
                    <a:lumMod val="50000"/>
                  </a:schemeClr>
                </a:solidFill>
                <a:latin typeface="Times New Roman" panose="02020603050405020304" pitchFamily="18" charset="0"/>
              </a:rPr>
              <a:t>To acknowledge the conformation of services opted by the users.</a:t>
            </a:r>
          </a:p>
          <a:p>
            <a:pPr>
              <a:buFont typeface="Wingdings" panose="05000000000000000000" pitchFamily="2" charset="2"/>
              <a:buChar char="Ø"/>
            </a:pPr>
            <a:endParaRPr lang="en-US" sz="1400" dirty="0">
              <a:solidFill>
                <a:schemeClr val="bg1">
                  <a:lumMod val="50000"/>
                </a:schemeClr>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88791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scope</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742950" lvl="1" indent="-285750">
              <a:lnSpc>
                <a:spcPct val="107000"/>
              </a:lnSpc>
              <a:spcBef>
                <a:spcPts val="200"/>
              </a:spcBef>
              <a:buClrTx/>
              <a:buFont typeface="Wingdings" panose="05000000000000000000" pitchFamily="2" charset="2"/>
              <a:buChar char="Ø"/>
            </a:pPr>
            <a:r>
              <a:rPr lang="en-US"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The proposed software product is the </a:t>
            </a:r>
            <a:r>
              <a:rPr lang="en-US" dirty="0" err="1">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MahaNagar</a:t>
            </a:r>
            <a:r>
              <a:rPr lang="en-US"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Online Home Services System (MOHSS). </a:t>
            </a:r>
          </a:p>
          <a:p>
            <a:pPr marL="742950" lvl="1" indent="-285750">
              <a:lnSpc>
                <a:spcPct val="107000"/>
              </a:lnSpc>
              <a:spcBef>
                <a:spcPts val="200"/>
              </a:spcBef>
              <a:buClrTx/>
              <a:buFont typeface="Wingdings" panose="05000000000000000000" pitchFamily="2" charset="2"/>
              <a:buChar char="Ø"/>
            </a:pPr>
            <a:r>
              <a:rPr lang="en-US"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The intention of the system is to reduce burden in finding in-house solutions for the services, the proposed system provides several services by providing service specialists at your doorstep in one click. </a:t>
            </a:r>
          </a:p>
          <a:p>
            <a:pPr marL="742950" lvl="1" indent="-285750">
              <a:lnSpc>
                <a:spcPct val="107000"/>
              </a:lnSpc>
              <a:spcBef>
                <a:spcPts val="200"/>
              </a:spcBef>
              <a:buClrTx/>
              <a:buFont typeface="Wingdings" panose="05000000000000000000" pitchFamily="2" charset="2"/>
              <a:buChar char="Ø"/>
            </a:pPr>
            <a:r>
              <a:rPr lang="en-US"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A systematic web environment to system clients offers ease in accessing our </a:t>
            </a:r>
          </a:p>
          <a:p>
            <a:pPr marL="742950" lvl="1" indent="0">
              <a:lnSpc>
                <a:spcPct val="107000"/>
              </a:lnSpc>
              <a:spcBef>
                <a:spcPts val="200"/>
              </a:spcBef>
              <a:buClrTx/>
              <a:buNone/>
            </a:pPr>
            <a:r>
              <a:rPr lang="en-US"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services in a more comfortable way. </a:t>
            </a:r>
          </a:p>
          <a:p>
            <a:pPr marL="742950" lvl="1" indent="-285750">
              <a:lnSpc>
                <a:spcPct val="107000"/>
              </a:lnSpc>
              <a:spcBef>
                <a:spcPts val="200"/>
              </a:spcBef>
              <a:buClrTx/>
              <a:buFont typeface="Wingdings" panose="05000000000000000000" pitchFamily="2" charset="2"/>
              <a:buChar char="Ø"/>
            </a:pPr>
            <a:r>
              <a:rPr lang="en-US"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With well qualified and background demonstrated professionals we make all your home cleaning, plumbing, furniture maintenance, electrical works, appliance repair, house painting, vehicle service and many other services to be done in a click </a:t>
            </a:r>
          </a:p>
          <a:p>
            <a:pPr marL="742950" lvl="1" indent="0">
              <a:lnSpc>
                <a:spcPct val="107000"/>
              </a:lnSpc>
              <a:spcBef>
                <a:spcPts val="200"/>
              </a:spcBef>
              <a:buClrTx/>
              <a:buNone/>
            </a:pPr>
            <a:r>
              <a:rPr lang="en-US" dirty="0">
                <a:solidFill>
                  <a:schemeClr val="bg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anytime from anywhere as easy as available. </a:t>
            </a:r>
            <a:endParaRPr lang="en-US" sz="1800" b="1" dirty="0">
              <a:solidFill>
                <a:schemeClr val="bg1">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0372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limitations</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457200" lvl="1" indent="0">
              <a:lnSpc>
                <a:spcPct val="107000"/>
              </a:lnSpc>
              <a:spcBef>
                <a:spcPts val="200"/>
              </a:spcBef>
              <a:buClrTx/>
              <a:buNone/>
            </a:pPr>
            <a:endParaRPr lang="en-US" sz="1800" b="1" dirty="0">
              <a:solidFill>
                <a:schemeClr val="bg1">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457200" lvl="1" indent="0">
              <a:lnSpc>
                <a:spcPct val="107000"/>
              </a:lnSpc>
              <a:spcBef>
                <a:spcPts val="200"/>
              </a:spcBef>
              <a:buClrTx/>
              <a:buNone/>
            </a:pPr>
            <a:r>
              <a:rPr lang="en-US" sz="18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Some Limitations of this system are:</a:t>
            </a:r>
          </a:p>
          <a:p>
            <a:pPr marL="742950" lvl="1" indent="-285750">
              <a:lnSpc>
                <a:spcPct val="107000"/>
              </a:lnSpc>
              <a:spcBef>
                <a:spcPts val="200"/>
              </a:spcBef>
              <a:buClrTx/>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No payments system is integrated yet.</a:t>
            </a:r>
          </a:p>
          <a:p>
            <a:pPr marL="742950" lvl="1" indent="-285750">
              <a:lnSpc>
                <a:spcPct val="107000"/>
              </a:lnSpc>
              <a:spcBef>
                <a:spcPts val="200"/>
              </a:spcBef>
              <a:buClrTx/>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There is no android app and iOS apps.</a:t>
            </a:r>
          </a:p>
          <a:p>
            <a:pPr marL="742950" lvl="1" indent="-285750">
              <a:lnSpc>
                <a:spcPct val="107000"/>
              </a:lnSpc>
              <a:spcBef>
                <a:spcPts val="200"/>
              </a:spcBef>
              <a:buClrTx/>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The system can be prolonged by adding many services such as catering services and many more. </a:t>
            </a:r>
          </a:p>
          <a:p>
            <a:pPr marL="457200" lvl="1" indent="0">
              <a:lnSpc>
                <a:spcPct val="107000"/>
              </a:lnSpc>
              <a:spcBef>
                <a:spcPts val="200"/>
              </a:spcBef>
              <a:buClrTx/>
              <a:buNone/>
            </a:pPr>
            <a:endParaRPr lang="en-US"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5866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Methodology</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457200" lvl="1" indent="0">
              <a:lnSpc>
                <a:spcPct val="107000"/>
              </a:lnSpc>
              <a:spcBef>
                <a:spcPts val="200"/>
              </a:spcBef>
              <a:buClrTx/>
              <a:buNone/>
            </a:pPr>
            <a:endParaRPr lang="en-US" sz="800" b="1" dirty="0">
              <a:solidFill>
                <a:schemeClr val="bg1">
                  <a:lumMod val="5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457200" lvl="1" indent="0">
              <a:lnSpc>
                <a:spcPct val="107000"/>
              </a:lnSpc>
              <a:spcBef>
                <a:spcPts val="200"/>
              </a:spcBef>
              <a:buClrTx/>
              <a:buNone/>
            </a:pPr>
            <a:r>
              <a:rPr lang="en-US" sz="1800" b="1" dirty="0">
                <a:solidFill>
                  <a:schemeClr val="bg1">
                    <a:lumMod val="50000"/>
                  </a:schemeClr>
                </a:solidFill>
                <a:latin typeface="Arial Black" panose="020B0A04020102020204" pitchFamily="34" charset="0"/>
                <a:ea typeface="Times New Roman" panose="02020603050405020304" pitchFamily="18" charset="0"/>
                <a:cs typeface="Times New Roman" panose="02020603050405020304" pitchFamily="18" charset="0"/>
              </a:rPr>
              <a:t>Requirement Identification</a:t>
            </a:r>
          </a:p>
          <a:p>
            <a:pPr marL="857250" lvl="1" indent="-400050">
              <a:lnSpc>
                <a:spcPct val="107000"/>
              </a:lnSpc>
              <a:spcBef>
                <a:spcPts val="200"/>
              </a:spcBef>
              <a:buClrTx/>
              <a:buFont typeface="+mj-lt"/>
              <a:buAutoNum type="romanUcPeriod"/>
            </a:pPr>
            <a:r>
              <a:rPr lang="en-US" sz="18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Study of Existing System</a:t>
            </a:r>
          </a:p>
          <a:p>
            <a:pPr marL="1200150" lvl="1" indent="-342900">
              <a:lnSpc>
                <a:spcPct val="107000"/>
              </a:lnSpc>
              <a:spcBef>
                <a:spcPts val="200"/>
              </a:spcBef>
              <a:buClrTx/>
              <a:buFont typeface="Wingdings" panose="05000000000000000000" pitchFamily="2" charset="2"/>
              <a:buChar char="Ø"/>
            </a:pPr>
            <a:r>
              <a:rPr lang="en-US" sz="1400" u="sng"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UrbanClap or Urban Company</a:t>
            </a:r>
          </a:p>
          <a:p>
            <a:pPr marL="1200150" lvl="1" indent="-342900">
              <a:lnSpc>
                <a:spcPct val="107000"/>
              </a:lnSpc>
              <a:spcBef>
                <a:spcPts val="200"/>
              </a:spcBef>
              <a:buClrTx/>
              <a:buFont typeface="Wingdings" panose="05000000000000000000" pitchFamily="2" charset="2"/>
              <a:buChar char="Ø"/>
            </a:pPr>
            <a:r>
              <a:rPr lang="en-US" sz="1400" u="sng" dirty="0" err="1">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Quickgo</a:t>
            </a:r>
            <a:endParaRPr lang="en-US" sz="1400" u="sng"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endParaRPr>
          </a:p>
          <a:p>
            <a:pPr marL="1200150" lvl="1" indent="-342900">
              <a:lnSpc>
                <a:spcPct val="107000"/>
              </a:lnSpc>
              <a:spcBef>
                <a:spcPts val="200"/>
              </a:spcBef>
              <a:buClrTx/>
              <a:buFont typeface="Wingdings" panose="05000000000000000000" pitchFamily="2" charset="2"/>
              <a:buChar char="Ø"/>
            </a:pPr>
            <a:r>
              <a:rPr lang="en-US" sz="1400" u="sng"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SeWahh.com</a:t>
            </a:r>
          </a:p>
          <a:p>
            <a:pPr marL="1200150" lvl="1" indent="-342900">
              <a:lnSpc>
                <a:spcPct val="107000"/>
              </a:lnSpc>
              <a:spcBef>
                <a:spcPts val="200"/>
              </a:spcBef>
              <a:buClrTx/>
              <a:buFont typeface="Wingdings" panose="05000000000000000000" pitchFamily="2" charset="2"/>
              <a:buChar char="Ø"/>
            </a:pPr>
            <a:r>
              <a:rPr lang="en-US" sz="1400" u="sng" dirty="0" err="1">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SajiloSewa</a:t>
            </a:r>
            <a:r>
              <a:rPr lang="en-US" sz="1400" b="1" dirty="0">
                <a:solidFill>
                  <a:schemeClr val="bg1">
                    <a:lumMod val="50000"/>
                  </a:schemeClr>
                </a:solidFill>
                <a:latin typeface="Bahnschrift SemiBold" panose="020B0502040204020203" pitchFamily="34" charset="0"/>
                <a:ea typeface="Times New Roman" panose="02020603050405020304" pitchFamily="18" charset="0"/>
                <a:cs typeface="Times New Roman" panose="02020603050405020304" pitchFamily="18" charset="0"/>
              </a:rPr>
              <a:t>	</a:t>
            </a:r>
          </a:p>
          <a:p>
            <a:pPr marL="857250" lvl="1" indent="-400050">
              <a:lnSpc>
                <a:spcPct val="107000"/>
              </a:lnSpc>
              <a:spcBef>
                <a:spcPts val="200"/>
              </a:spcBef>
              <a:buClrTx/>
              <a:buFont typeface="+mj-lt"/>
              <a:buAutoNum type="romanUcPeriod" startAt="2"/>
            </a:pPr>
            <a:r>
              <a:rPr lang="en-US" sz="1800" b="1" dirty="0" err="1">
                <a:solidFill>
                  <a:schemeClr val="bg1">
                    <a:lumMod val="50000"/>
                  </a:schemeClr>
                </a:solidFill>
                <a:latin typeface="Bahnschrift SemiBold" panose="020B0502040204020203" pitchFamily="34" charset="0"/>
                <a:cs typeface="Times New Roman" panose="02020603050405020304" pitchFamily="18" charset="0"/>
              </a:rPr>
              <a:t>Requirment</a:t>
            </a:r>
            <a:r>
              <a:rPr lang="en-US" sz="1800" b="1" dirty="0">
                <a:solidFill>
                  <a:schemeClr val="bg1">
                    <a:lumMod val="50000"/>
                  </a:schemeClr>
                </a:solidFill>
                <a:latin typeface="Bahnschrift SemiBold" panose="020B0502040204020203" pitchFamily="34" charset="0"/>
                <a:cs typeface="Times New Roman" panose="02020603050405020304" pitchFamily="18" charset="0"/>
              </a:rPr>
              <a:t> Collection</a:t>
            </a:r>
          </a:p>
          <a:p>
            <a:pPr marL="1200150" lvl="1" indent="-342900">
              <a:lnSpc>
                <a:spcPct val="107000"/>
              </a:lnSpc>
              <a:spcBef>
                <a:spcPts val="200"/>
              </a:spcBef>
              <a:buClrTx/>
              <a:buFont typeface="Wingdings" panose="05000000000000000000" pitchFamily="2" charset="2"/>
              <a:buChar char="Ø"/>
            </a:pPr>
            <a:r>
              <a:rPr lang="en-US" sz="1400" dirty="0">
                <a:solidFill>
                  <a:schemeClr val="bg1">
                    <a:lumMod val="50000"/>
                  </a:schemeClr>
                </a:solidFill>
                <a:latin typeface="Bahnschrift SemiBold" panose="020B0502040204020203" pitchFamily="34" charset="0"/>
                <a:cs typeface="Times New Roman" panose="02020603050405020304" pitchFamily="18" charset="0"/>
              </a:rPr>
              <a:t>Functional Requirement (Admin, Customer and Service Provider Interfaces)</a:t>
            </a:r>
          </a:p>
          <a:p>
            <a:pPr marL="1200150" lvl="1" indent="-342900">
              <a:lnSpc>
                <a:spcPct val="107000"/>
              </a:lnSpc>
              <a:spcBef>
                <a:spcPts val="200"/>
              </a:spcBef>
              <a:buClrTx/>
              <a:buFont typeface="Wingdings" panose="05000000000000000000" pitchFamily="2" charset="2"/>
              <a:buChar char="Ø"/>
            </a:pPr>
            <a:r>
              <a:rPr lang="en-US" sz="1400" dirty="0">
                <a:solidFill>
                  <a:schemeClr val="bg1">
                    <a:lumMod val="50000"/>
                  </a:schemeClr>
                </a:solidFill>
                <a:latin typeface="Bahnschrift SemiBold" panose="020B0502040204020203" pitchFamily="34" charset="0"/>
                <a:cs typeface="Times New Roman" panose="02020603050405020304" pitchFamily="18" charset="0"/>
              </a:rPr>
              <a:t>Non </a:t>
            </a:r>
            <a:r>
              <a:rPr lang="en-US" sz="1400" dirty="0" err="1">
                <a:solidFill>
                  <a:schemeClr val="bg1">
                    <a:lumMod val="50000"/>
                  </a:schemeClr>
                </a:solidFill>
                <a:latin typeface="Bahnschrift SemiBold" panose="020B0502040204020203" pitchFamily="34" charset="0"/>
                <a:cs typeface="Times New Roman" panose="02020603050405020304" pitchFamily="18" charset="0"/>
              </a:rPr>
              <a:t>Finctional</a:t>
            </a:r>
            <a:r>
              <a:rPr lang="en-US" sz="1400" dirty="0">
                <a:solidFill>
                  <a:schemeClr val="bg1">
                    <a:lumMod val="50000"/>
                  </a:schemeClr>
                </a:solidFill>
                <a:latin typeface="Bahnschrift SemiBold" panose="020B0502040204020203" pitchFamily="34" charset="0"/>
                <a:cs typeface="Times New Roman" panose="02020603050405020304" pitchFamily="18" charset="0"/>
              </a:rPr>
              <a:t> Requirement (Performance, Safety and Security Requirements)</a:t>
            </a:r>
          </a:p>
        </p:txBody>
      </p:sp>
    </p:spTree>
    <p:extLst>
      <p:ext uri="{BB962C8B-B14F-4D97-AF65-F5344CB8AC3E}">
        <p14:creationId xmlns:p14="http://schemas.microsoft.com/office/powerpoint/2010/main" val="491412373"/>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732A-2F67-42BC-A172-9E3FB842B5CD}"/>
              </a:ext>
            </a:extLst>
          </p:cNvPr>
          <p:cNvSpPr>
            <a:spLocks noGrp="1"/>
          </p:cNvSpPr>
          <p:nvPr>
            <p:ph type="title"/>
          </p:nvPr>
        </p:nvSpPr>
        <p:spPr>
          <a:solidFill>
            <a:schemeClr val="bg2">
              <a:lumMod val="20000"/>
              <a:lumOff val="80000"/>
            </a:schemeClr>
          </a:solidFill>
        </p:spPr>
        <p:txBody>
          <a:bodyPr/>
          <a:lstStyle/>
          <a:p>
            <a:r>
              <a:rPr lang="en-US" dirty="0">
                <a:ln>
                  <a:solidFill>
                    <a:sysClr val="windowText" lastClr="000000"/>
                  </a:solidFill>
                </a:ln>
              </a:rPr>
              <a:t>Methodology</a:t>
            </a:r>
          </a:p>
        </p:txBody>
      </p:sp>
      <p:sp>
        <p:nvSpPr>
          <p:cNvPr id="3" name="Text Placeholder 2">
            <a:extLst>
              <a:ext uri="{FF2B5EF4-FFF2-40B4-BE49-F238E27FC236}">
                <a16:creationId xmlns:a16="http://schemas.microsoft.com/office/drawing/2014/main" id="{DAC36DB2-2322-49C8-BDC3-EE1BED61CCFF}"/>
              </a:ext>
            </a:extLst>
          </p:cNvPr>
          <p:cNvSpPr>
            <a:spLocks noGrp="1"/>
          </p:cNvSpPr>
          <p:nvPr>
            <p:ph type="body" idx="1"/>
          </p:nvPr>
        </p:nvSpPr>
        <p:spPr>
          <a:xfrm>
            <a:off x="720000" y="1143001"/>
            <a:ext cx="7704000" cy="3467100"/>
          </a:xfrm>
          <a:solidFill>
            <a:schemeClr val="bg2">
              <a:lumMod val="20000"/>
              <a:lumOff val="80000"/>
            </a:schemeClr>
          </a:solidFill>
          <a:ln cap="sq">
            <a:solidFill>
              <a:schemeClr val="accent1"/>
            </a:solidFill>
            <a:bevel/>
          </a:ln>
        </p:spPr>
        <p:style>
          <a:lnRef idx="3">
            <a:schemeClr val="lt1"/>
          </a:lnRef>
          <a:fillRef idx="1">
            <a:schemeClr val="accent4"/>
          </a:fillRef>
          <a:effectRef idx="1">
            <a:schemeClr val="accent4"/>
          </a:effectRef>
          <a:fontRef idx="minor">
            <a:schemeClr val="lt1"/>
          </a:fontRef>
        </p:style>
        <p:txBody>
          <a:bodyPr/>
          <a:lstStyle/>
          <a:p>
            <a:pPr marL="457200" lvl="1" indent="0">
              <a:lnSpc>
                <a:spcPct val="107000"/>
              </a:lnSpc>
              <a:spcBef>
                <a:spcPts val="200"/>
              </a:spcBef>
              <a:buClrTx/>
              <a:buNone/>
            </a:pPr>
            <a:r>
              <a:rPr lang="en-US" b="1" dirty="0">
                <a:solidFill>
                  <a:schemeClr val="bg1">
                    <a:lumMod val="50000"/>
                  </a:schemeClr>
                </a:solidFill>
                <a:latin typeface="Arial Black" panose="020B0A04020102020204" pitchFamily="34" charset="0"/>
                <a:ea typeface="Times New Roman" panose="02020603050405020304" pitchFamily="18" charset="0"/>
                <a:cs typeface="Times New Roman" panose="02020603050405020304" pitchFamily="18" charset="0"/>
              </a:rPr>
              <a:t>Iterative Waterfall Model</a:t>
            </a:r>
          </a:p>
          <a:p>
            <a:pPr marL="457200" lvl="1" indent="0">
              <a:lnSpc>
                <a:spcPct val="107000"/>
              </a:lnSpc>
              <a:spcBef>
                <a:spcPts val="200"/>
              </a:spcBef>
              <a:buClrTx/>
              <a:buNone/>
            </a:pPr>
            <a:r>
              <a:rPr lang="en-US" sz="1400" dirty="0">
                <a:solidFill>
                  <a:schemeClr val="bg1">
                    <a:lumMod val="50000"/>
                  </a:schemeClr>
                </a:solidFill>
                <a:latin typeface="Bahnschrift SemiBold" panose="020B0502040204020203" pitchFamily="34" charset="0"/>
                <a:cs typeface="Times New Roman" panose="02020603050405020304" pitchFamily="18" charset="0"/>
              </a:rPr>
              <a:t>We have used Iterative and Incremental Development model (IID) for our project development.</a:t>
            </a:r>
          </a:p>
          <a:p>
            <a:pPr marL="457200" lvl="1" indent="0">
              <a:lnSpc>
                <a:spcPct val="107000"/>
              </a:lnSpc>
              <a:spcBef>
                <a:spcPts val="200"/>
              </a:spcBef>
              <a:buClrTx/>
              <a:buNone/>
            </a:pPr>
            <a:endParaRPr lang="en-US" dirty="0">
              <a:solidFill>
                <a:schemeClr val="bg1">
                  <a:lumMod val="50000"/>
                </a:schemeClr>
              </a:solidFill>
              <a:latin typeface="Bahnschrift SemiBold" panose="020B0502040204020203"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9637165-3C25-4210-A759-E63CA6DC61FA}"/>
              </a:ext>
            </a:extLst>
          </p:cNvPr>
          <p:cNvPicPr>
            <a:picLocks noChangeAspect="1"/>
          </p:cNvPicPr>
          <p:nvPr/>
        </p:nvPicPr>
        <p:blipFill>
          <a:blip r:embed="rId3"/>
          <a:stretch>
            <a:fillRect/>
          </a:stretch>
        </p:blipFill>
        <p:spPr>
          <a:xfrm>
            <a:off x="720000" y="1943099"/>
            <a:ext cx="7704000" cy="2667001"/>
          </a:xfrm>
          <a:prstGeom prst="rect">
            <a:avLst/>
          </a:prstGeom>
        </p:spPr>
      </p:pic>
    </p:spTree>
    <p:extLst>
      <p:ext uri="{BB962C8B-B14F-4D97-AF65-F5344CB8AC3E}">
        <p14:creationId xmlns:p14="http://schemas.microsoft.com/office/powerpoint/2010/main" val="3579234608"/>
      </p:ext>
    </p:extLst>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themeOverride>
</file>

<file path=ppt/theme/themeOverride2.xml><?xml version="1.0" encoding="utf-8"?>
<a:themeOverride xmlns:a="http://schemas.openxmlformats.org/drawingml/2006/main">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themeOverride>
</file>

<file path=ppt/theme/themeOverride3.xml><?xml version="1.0" encoding="utf-8"?>
<a:themeOverride xmlns:a="http://schemas.openxmlformats.org/drawingml/2006/main">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391</TotalTime>
  <Words>1195</Words>
  <Application>Microsoft Office PowerPoint</Application>
  <PresentationFormat>On-screen Show (16:9)</PresentationFormat>
  <Paragraphs>147</Paragraphs>
  <Slides>27</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Wingdings</vt:lpstr>
      <vt:lpstr>Arial</vt:lpstr>
      <vt:lpstr>Bahnschrift SemiBold</vt:lpstr>
      <vt:lpstr>Bebas Neue</vt:lpstr>
      <vt:lpstr>Calibri Light</vt:lpstr>
      <vt:lpstr>Roboto</vt:lpstr>
      <vt:lpstr>Arial Black</vt:lpstr>
      <vt:lpstr>Impact</vt:lpstr>
      <vt:lpstr>Times New Roman</vt:lpstr>
      <vt:lpstr>Calibri</vt:lpstr>
      <vt:lpstr>Computer Science Proposal by Slidesgo</vt:lpstr>
      <vt:lpstr>Maha-Nagar Online Home Services System (MOHSS)</vt:lpstr>
      <vt:lpstr>Table of Contents</vt:lpstr>
      <vt:lpstr>introduction</vt:lpstr>
      <vt:lpstr>Problem statement</vt:lpstr>
      <vt:lpstr>objectives</vt:lpstr>
      <vt:lpstr>scope</vt:lpstr>
      <vt:lpstr>limitations</vt:lpstr>
      <vt:lpstr>Methodology</vt:lpstr>
      <vt:lpstr>Methodology</vt:lpstr>
      <vt:lpstr>Feasibility study</vt:lpstr>
      <vt:lpstr>Architecture design</vt:lpstr>
      <vt:lpstr>PROCESS MODELLING (Data flow diagram)</vt:lpstr>
      <vt:lpstr>PROCESS MODELLING (Data flow diagram)</vt:lpstr>
      <vt:lpstr>PROCESS MODELLING (Data flow diagram)</vt:lpstr>
      <vt:lpstr>PROCESS MODELLING (Data flow diagram)</vt:lpstr>
      <vt:lpstr>PHYSICAL DATA FLOW diagram</vt:lpstr>
      <vt:lpstr>DATA MODELING (ER-diagram)</vt:lpstr>
      <vt:lpstr>DATABASE SCHEMA DESIGN</vt:lpstr>
      <vt:lpstr>Use case diagram</vt:lpstr>
      <vt:lpstr>Expected outcome (ui Design)</vt:lpstr>
      <vt:lpstr>PROject screenshot</vt:lpstr>
      <vt:lpstr>PROject screenshot</vt:lpstr>
      <vt:lpstr>PROject screenshot</vt:lpstr>
      <vt:lpstr>PROject screenshot</vt:lpstr>
      <vt:lpstr>PROject screenshot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Maha-Nagar Online Home Services System (MOHSS)</dc:title>
  <dc:creator>shyam patel</dc:creator>
  <cp:lastModifiedBy>shyam patel</cp:lastModifiedBy>
  <cp:revision>24</cp:revision>
  <dcterms:modified xsi:type="dcterms:W3CDTF">2023-07-06T09:19:37Z</dcterms:modified>
</cp:coreProperties>
</file>